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4.jpg" ContentType="image/jpg"/>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25203150" cy="32404050"/>
  <p:notesSz cx="6856413" cy="9083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E1"/>
    <a:srgbClr val="FF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893414-2D6D-44F7-A9B4-18CA096F78B6}">
  <a:tblStyle styleId="{C7893414-2D6D-44F7-A9B4-18CA096F78B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76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SPORT</c:v>
                </c:pt>
              </c:strCache>
            </c:strRef>
          </c:tx>
          <c:explosion val="1"/>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E082-4404-AE42-571157EB9A15}"/>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E082-4404-AE42-571157EB9A15}"/>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E082-4404-AE42-571157EB9A15}"/>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E082-4404-AE42-571157EB9A15}"/>
              </c:ext>
            </c:extLst>
          </c:dPt>
          <c:dLbls>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500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extLst>
                <c:ext xmlns:c16="http://schemas.microsoft.com/office/drawing/2014/chart" uri="{C3380CC4-5D6E-409C-BE32-E72D297353CC}">
                  <c16:uniqueId val="{00000003-E082-4404-AE42-571157EB9A15}"/>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5000" b="1" i="0" u="none" strike="noStrike" kern="1200" baseline="0">
                    <a:solidFill>
                      <a:schemeClr val="lt1"/>
                    </a:solidFill>
                    <a:latin typeface="+mn-lt"/>
                    <a:ea typeface="+mn-ea"/>
                    <a:cs typeface="+mn-cs"/>
                  </a:defRPr>
                </a:pPr>
                <a:endParaRPr lang="tr-T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Sayfa1!$A$2:$A$5</c:f>
              <c:strCache>
                <c:ptCount val="2"/>
                <c:pt idx="0">
                  <c:v>Who do not do sports</c:v>
                </c:pt>
                <c:pt idx="1">
                  <c:v>Who do sports</c:v>
                </c:pt>
              </c:strCache>
            </c:strRef>
          </c:cat>
          <c:val>
            <c:numRef>
              <c:f>Sayfa1!$B$2:$B$5</c:f>
              <c:numCache>
                <c:formatCode>General</c:formatCode>
                <c:ptCount val="4"/>
                <c:pt idx="0">
                  <c:v>50</c:v>
                </c:pt>
                <c:pt idx="1">
                  <c:v>50</c:v>
                </c:pt>
              </c:numCache>
            </c:numRef>
          </c:val>
          <c:extLst>
            <c:ext xmlns:c16="http://schemas.microsoft.com/office/drawing/2014/chart" uri="{C3380CC4-5D6E-409C-BE32-E72D297353CC}">
              <c16:uniqueId val="{00000008-E082-4404-AE42-571157EB9A1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2800" b="1" i="0" u="none" strike="noStrike" kern="1200" baseline="0">
                <a:solidFill>
                  <a:schemeClr val="dk1">
                    <a:lumMod val="75000"/>
                    <a:lumOff val="25000"/>
                  </a:schemeClr>
                </a:solidFill>
                <a:latin typeface="+mn-lt"/>
                <a:ea typeface="+mn-ea"/>
                <a:cs typeface="+mn-cs"/>
              </a:defRPr>
            </a:pPr>
            <a:endParaRPr lang="tr-TR"/>
          </a:p>
        </c:txPr>
      </c:legendEntry>
      <c:legendEntry>
        <c:idx val="1"/>
        <c:txPr>
          <a:bodyPr rot="0" spcFirstLastPara="1" vertOverflow="ellipsis" vert="horz" wrap="square" anchor="ctr" anchorCtr="1"/>
          <a:lstStyle/>
          <a:p>
            <a:pPr>
              <a:defRPr sz="2800" b="1" i="0" u="none" strike="noStrike" kern="1200" baseline="0">
                <a:solidFill>
                  <a:schemeClr val="dk1">
                    <a:lumMod val="75000"/>
                    <a:lumOff val="25000"/>
                  </a:schemeClr>
                </a:solidFill>
                <a:latin typeface="+mn-lt"/>
                <a:ea typeface="+mn-ea"/>
                <a:cs typeface="+mn-cs"/>
              </a:defRPr>
            </a:pPr>
            <a:endParaRPr lang="tr-TR"/>
          </a:p>
        </c:txPr>
      </c:legendEntry>
      <c:legendEntry>
        <c:idx val="2"/>
        <c:delete val="1"/>
      </c:legendEntry>
      <c:legendEntry>
        <c:idx val="3"/>
        <c:delete val="1"/>
      </c:legendEntry>
      <c:layout>
        <c:manualLayout>
          <c:xMode val="edge"/>
          <c:yMode val="edge"/>
          <c:x val="0.64914640116966904"/>
          <c:y val="0.25733084254474387"/>
          <c:w val="0.31880454795299368"/>
          <c:h val="0.4512608395627338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2800" b="0" i="0" u="none" strike="noStrike" kern="1200" baseline="0">
              <a:solidFill>
                <a:schemeClr val="dk1">
                  <a:lumMod val="75000"/>
                  <a:lumOff val="25000"/>
                </a:schemeClr>
              </a:solidFill>
              <a:latin typeface="+mn-lt"/>
              <a:ea typeface="+mn-ea"/>
              <a:cs typeface="+mn-cs"/>
            </a:defRPr>
          </a:pPr>
          <a:endParaRPr lang="tr-T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chemeClr val="dk1">
          <a:lumMod val="25000"/>
          <a:lumOff val="75000"/>
        </a:schemeClr>
      </a:solidFill>
      <a:round/>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tr-TR" sz="2800" b="1" dirty="0" err="1">
                <a:effectLst>
                  <a:outerShdw blurRad="38100" dist="38100" dir="2700000" algn="tl">
                    <a:srgbClr val="000000">
                      <a:alpha val="43137"/>
                    </a:srgbClr>
                  </a:outerShdw>
                </a:effectLst>
              </a:rPr>
              <a:t>Depression</a:t>
            </a:r>
            <a:r>
              <a:rPr lang="tr-TR" sz="2800" b="1" baseline="0" dirty="0">
                <a:effectLst>
                  <a:outerShdw blurRad="38100" dist="38100" dir="2700000" algn="tl">
                    <a:srgbClr val="000000">
                      <a:alpha val="43137"/>
                    </a:srgbClr>
                  </a:outerShdw>
                </a:effectLst>
              </a:rPr>
              <a:t> </a:t>
            </a:r>
            <a:r>
              <a:rPr lang="tr-TR" sz="2800" b="1" baseline="0" dirty="0" err="1">
                <a:effectLst>
                  <a:outerShdw blurRad="38100" dist="38100" dir="2700000" algn="tl">
                    <a:srgbClr val="000000">
                      <a:alpha val="43137"/>
                    </a:srgbClr>
                  </a:outerShdw>
                </a:effectLst>
              </a:rPr>
              <a:t>Relationship</a:t>
            </a:r>
            <a:endParaRPr lang="tr-TR" sz="2800" b="1" dirty="0">
              <a:effectLst>
                <a:outerShdw blurRad="38100" dist="38100" dir="2700000" algn="tl">
                  <a:srgbClr val="000000">
                    <a:alpha val="43137"/>
                  </a:srgbClr>
                </a:outerShdw>
              </a:effectLst>
            </a:endParaRPr>
          </a:p>
        </c:rich>
      </c:tx>
      <c:layout>
        <c:manualLayout>
          <c:xMode val="edge"/>
          <c:yMode val="edge"/>
          <c:x val="0.19311456749388387"/>
          <c:y val="2.2767695776973389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stacked"/>
        <c:varyColors val="0"/>
        <c:ser>
          <c:idx val="0"/>
          <c:order val="0"/>
          <c:tx>
            <c:strRef>
              <c:f>Sayfa1!$B$1</c:f>
              <c:strCache>
                <c:ptCount val="1"/>
                <c:pt idx="0">
                  <c:v>Seri 1</c:v>
                </c:pt>
              </c:strCache>
            </c:strRef>
          </c:tx>
          <c:spPr>
            <a:solidFill>
              <a:schemeClr val="accent2"/>
            </a:solidFill>
            <a:ln>
              <a:noFill/>
            </a:ln>
            <a:effectLst/>
          </c:spPr>
          <c:invertIfNegative val="0"/>
          <c:cat>
            <c:strRef>
              <c:f>Sayfa1!$A$2:$A$5</c:f>
              <c:strCache>
                <c:ptCount val="2"/>
                <c:pt idx="0">
                  <c:v>Who Do Regularly Sports</c:v>
                </c:pt>
                <c:pt idx="1">
                  <c:v>Who Do Not Excercise Regularly</c:v>
                </c:pt>
              </c:strCache>
            </c:strRef>
          </c:cat>
          <c:val>
            <c:numRef>
              <c:f>Sayfa1!$B$2:$B$5</c:f>
              <c:numCache>
                <c:formatCode>General</c:formatCode>
                <c:ptCount val="4"/>
                <c:pt idx="0">
                  <c:v>9</c:v>
                </c:pt>
                <c:pt idx="1">
                  <c:v>17</c:v>
                </c:pt>
              </c:numCache>
            </c:numRef>
          </c:val>
          <c:extLst>
            <c:ext xmlns:c16="http://schemas.microsoft.com/office/drawing/2014/chart" uri="{C3380CC4-5D6E-409C-BE32-E72D297353CC}">
              <c16:uniqueId val="{00000000-E71C-41A4-90FF-8287960A1D8B}"/>
            </c:ext>
          </c:extLst>
        </c:ser>
        <c:ser>
          <c:idx val="1"/>
          <c:order val="1"/>
          <c:tx>
            <c:strRef>
              <c:f>Sayfa1!$C$1</c:f>
              <c:strCache>
                <c:ptCount val="1"/>
                <c:pt idx="0">
                  <c:v>Sütun1</c:v>
                </c:pt>
              </c:strCache>
            </c:strRef>
          </c:tx>
          <c:spPr>
            <a:solidFill>
              <a:schemeClr val="accent4"/>
            </a:solidFill>
            <a:ln>
              <a:noFill/>
            </a:ln>
            <a:effectLst/>
          </c:spPr>
          <c:invertIfNegative val="0"/>
          <c:cat>
            <c:strRef>
              <c:f>Sayfa1!$A$2:$A$5</c:f>
              <c:strCache>
                <c:ptCount val="2"/>
                <c:pt idx="0">
                  <c:v>Who Do Regularly Sports</c:v>
                </c:pt>
                <c:pt idx="1">
                  <c:v>Who Do Not Excercise Regularly</c:v>
                </c:pt>
              </c:strCache>
            </c:strRef>
          </c:cat>
          <c:val>
            <c:numRef>
              <c:f>Sayfa1!$C$2:$C$5</c:f>
              <c:numCache>
                <c:formatCode>General</c:formatCode>
                <c:ptCount val="4"/>
              </c:numCache>
            </c:numRef>
          </c:val>
          <c:extLst>
            <c:ext xmlns:c16="http://schemas.microsoft.com/office/drawing/2014/chart" uri="{C3380CC4-5D6E-409C-BE32-E72D297353CC}">
              <c16:uniqueId val="{00000001-E71C-41A4-90FF-8287960A1D8B}"/>
            </c:ext>
          </c:extLst>
        </c:ser>
        <c:ser>
          <c:idx val="2"/>
          <c:order val="2"/>
          <c:tx>
            <c:strRef>
              <c:f>Sayfa1!$D$1</c:f>
              <c:strCache>
                <c:ptCount val="1"/>
                <c:pt idx="0">
                  <c:v>Sütun2</c:v>
                </c:pt>
              </c:strCache>
            </c:strRef>
          </c:tx>
          <c:spPr>
            <a:solidFill>
              <a:schemeClr val="accent6"/>
            </a:solidFill>
            <a:ln>
              <a:noFill/>
            </a:ln>
            <a:effectLst/>
          </c:spPr>
          <c:invertIfNegative val="0"/>
          <c:cat>
            <c:strRef>
              <c:f>Sayfa1!$A$2:$A$5</c:f>
              <c:strCache>
                <c:ptCount val="2"/>
                <c:pt idx="0">
                  <c:v>Who Do Regularly Sports</c:v>
                </c:pt>
                <c:pt idx="1">
                  <c:v>Who Do Not Excercise Regularly</c:v>
                </c:pt>
              </c:strCache>
            </c:strRef>
          </c:cat>
          <c:val>
            <c:numRef>
              <c:f>Sayfa1!$D$2:$D$5</c:f>
              <c:numCache>
                <c:formatCode>General</c:formatCode>
                <c:ptCount val="4"/>
              </c:numCache>
            </c:numRef>
          </c:val>
          <c:extLst>
            <c:ext xmlns:c16="http://schemas.microsoft.com/office/drawing/2014/chart" uri="{C3380CC4-5D6E-409C-BE32-E72D297353CC}">
              <c16:uniqueId val="{00000002-E71C-41A4-90FF-8287960A1D8B}"/>
            </c:ext>
          </c:extLst>
        </c:ser>
        <c:dLbls>
          <c:showLegendKey val="0"/>
          <c:showVal val="0"/>
          <c:showCatName val="0"/>
          <c:showSerName val="0"/>
          <c:showPercent val="0"/>
          <c:showBubbleSize val="0"/>
        </c:dLbls>
        <c:gapWidth val="150"/>
        <c:overlap val="100"/>
        <c:axId val="478281632"/>
        <c:axId val="478278680"/>
      </c:barChart>
      <c:catAx>
        <c:axId val="47828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tr-TR"/>
          </a:p>
        </c:txPr>
        <c:crossAx val="478278680"/>
        <c:crosses val="autoZero"/>
        <c:auto val="1"/>
        <c:lblAlgn val="ctr"/>
        <c:lblOffset val="100"/>
        <c:noMultiLvlLbl val="0"/>
      </c:catAx>
      <c:valAx>
        <c:axId val="478278680"/>
        <c:scaling>
          <c:orientation val="minMax"/>
          <c:max val="18"/>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tr-TR" sz="2200" b="1" dirty="0" err="1">
                    <a:effectLst>
                      <a:outerShdw blurRad="38100" dist="38100" dir="2700000" algn="tl">
                        <a:srgbClr val="000000">
                          <a:alpha val="43137"/>
                        </a:srgbClr>
                      </a:outerShdw>
                    </a:effectLst>
                  </a:rPr>
                  <a:t>AVERAGE</a:t>
                </a:r>
                <a:r>
                  <a:rPr lang="tr-TR" sz="2200" b="1" baseline="0" dirty="0">
                    <a:effectLst>
                      <a:outerShdw blurRad="38100" dist="38100" dir="2700000" algn="tl">
                        <a:srgbClr val="000000">
                          <a:alpha val="43137"/>
                        </a:srgbClr>
                      </a:outerShdw>
                    </a:effectLst>
                  </a:rPr>
                  <a:t> </a:t>
                </a:r>
                <a:r>
                  <a:rPr lang="tr-TR" sz="2200" b="1" dirty="0" err="1">
                    <a:effectLst>
                      <a:outerShdw blurRad="38100" dist="38100" dir="2700000" algn="tl">
                        <a:srgbClr val="000000">
                          <a:alpha val="43137"/>
                        </a:srgbClr>
                      </a:outerShdw>
                    </a:effectLst>
                  </a:rPr>
                  <a:t>BECK</a:t>
                </a:r>
                <a:r>
                  <a:rPr lang="tr-TR" sz="2200" b="1" baseline="0" dirty="0">
                    <a:effectLst>
                      <a:outerShdw blurRad="38100" dist="38100" dir="2700000" algn="tl">
                        <a:srgbClr val="000000">
                          <a:alpha val="43137"/>
                        </a:srgbClr>
                      </a:outerShdw>
                    </a:effectLst>
                  </a:rPr>
                  <a:t> </a:t>
                </a:r>
                <a:r>
                  <a:rPr lang="tr-TR" sz="2200" b="1" baseline="0" dirty="0" err="1">
                    <a:effectLst>
                      <a:outerShdw blurRad="38100" dist="38100" dir="2700000" algn="tl">
                        <a:srgbClr val="000000">
                          <a:alpha val="43137"/>
                        </a:srgbClr>
                      </a:outerShdw>
                    </a:effectLst>
                  </a:rPr>
                  <a:t>DEPRESSION</a:t>
                </a:r>
                <a:r>
                  <a:rPr lang="tr-TR" sz="2200" b="1" baseline="0" dirty="0">
                    <a:effectLst>
                      <a:outerShdw blurRad="38100" dist="38100" dir="2700000" algn="tl">
                        <a:srgbClr val="000000">
                          <a:alpha val="43137"/>
                        </a:srgbClr>
                      </a:outerShdw>
                    </a:effectLst>
                  </a:rPr>
                  <a:t> </a:t>
                </a:r>
                <a:r>
                  <a:rPr lang="tr-TR" sz="2200" b="1" baseline="0" dirty="0" err="1">
                    <a:effectLst>
                      <a:outerShdw blurRad="38100" dist="38100" dir="2700000" algn="tl">
                        <a:srgbClr val="000000">
                          <a:alpha val="43137"/>
                        </a:srgbClr>
                      </a:outerShdw>
                    </a:effectLst>
                  </a:rPr>
                  <a:t>POINTS</a:t>
                </a:r>
                <a:endParaRPr lang="tr-TR" sz="2200" b="1" dirty="0">
                  <a:effectLst>
                    <a:outerShdw blurRad="38100" dist="38100" dir="2700000" algn="tl">
                      <a:srgbClr val="000000">
                        <a:alpha val="43137"/>
                      </a:srgbClr>
                    </a:outerShdw>
                  </a:effectLst>
                </a:endParaRPr>
              </a:p>
            </c:rich>
          </c:tx>
          <c:layout>
            <c:manualLayout>
              <c:xMode val="edge"/>
              <c:yMode val="edge"/>
              <c:x val="9.2029785972237207E-3"/>
              <c:y val="0.21017881037551878"/>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tr-T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tr-TR"/>
          </a:p>
        </c:txPr>
        <c:crossAx val="47828163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2950" y="681275"/>
            <a:ext cx="4571150" cy="34063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792775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82" name="Shape 82"/>
          <p:cNvSpPr>
            <a:spLocks noGrp="1" noRot="1" noChangeAspect="1"/>
          </p:cNvSpPr>
          <p:nvPr>
            <p:ph type="sldImg" idx="2"/>
          </p:nvPr>
        </p:nvSpPr>
        <p:spPr>
          <a:xfrm>
            <a:off x="2103438" y="681038"/>
            <a:ext cx="2649537" cy="3406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263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282278" y="12286256"/>
            <a:ext cx="27650597" cy="566984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body" idx="1"/>
          </p:nvPr>
        </p:nvSpPr>
        <p:spPr>
          <a:xfrm rot="5400000">
            <a:off x="-4117910" y="6674443"/>
            <a:ext cx="27650597" cy="16893471"/>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890364" y="10066973"/>
            <a:ext cx="21422430" cy="694515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3780721" y="18362295"/>
            <a:ext cx="17641713" cy="8281035"/>
          </a:xfrm>
          <a:prstGeom prst="rect">
            <a:avLst/>
          </a:prstGeom>
          <a:noFill/>
          <a:ln>
            <a:noFill/>
          </a:ln>
        </p:spPr>
        <p:txBody>
          <a:bodyPr spcFirstLastPara="1" wrap="square" lIns="91425" tIns="91425" rIns="91425" bIns="91425" anchor="t" anchorCtr="0"/>
          <a:lstStyle>
            <a:lvl1pPr marR="0" lvl="0" algn="ctr" rtl="0">
              <a:spcBef>
                <a:spcPts val="2240"/>
              </a:spcBef>
              <a:spcAft>
                <a:spcPts val="0"/>
              </a:spcAft>
              <a:buClr>
                <a:schemeClr val="dk1"/>
              </a:buClr>
              <a:buSzPts val="11200"/>
              <a:buFont typeface="Arial"/>
              <a:buNone/>
              <a:defRPr sz="11200" b="0" i="0" u="none" strike="noStrike" cap="none">
                <a:solidFill>
                  <a:schemeClr val="dk1"/>
                </a:solidFill>
                <a:latin typeface="Arial"/>
                <a:ea typeface="Arial"/>
                <a:cs typeface="Arial"/>
                <a:sym typeface="Arial"/>
              </a:defRPr>
            </a:lvl1pPr>
            <a:lvl2pPr marR="0" lvl="1" algn="ctr" rtl="0">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2pPr>
            <a:lvl3pPr marR="0" lvl="2" algn="ctr" rtl="0">
              <a:spcBef>
                <a:spcPts val="1700"/>
              </a:spcBef>
              <a:spcAft>
                <a:spcPts val="0"/>
              </a:spcAft>
              <a:buClr>
                <a:schemeClr val="dk1"/>
              </a:buClr>
              <a:buSzPts val="8500"/>
              <a:buFont typeface="Arial"/>
              <a:buNone/>
              <a:defRPr sz="8500" b="0" i="0" u="none" strike="noStrike" cap="none">
                <a:solidFill>
                  <a:schemeClr val="dk1"/>
                </a:solidFill>
                <a:latin typeface="Arial"/>
                <a:ea typeface="Arial"/>
                <a:cs typeface="Arial"/>
                <a:sym typeface="Arial"/>
              </a:defRPr>
            </a:lvl3pPr>
            <a:lvl4pPr marR="0" lvl="3"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4pPr>
            <a:lvl5pPr marR="0" lvl="4"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5pPr>
            <a:lvl6pPr marR="0" lvl="5"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6pPr>
            <a:lvl7pPr marR="0" lvl="6"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7pPr>
            <a:lvl8pPr marR="0" lvl="7"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8pPr>
            <a:lvl9pPr marR="0" lvl="8"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990377" y="20822605"/>
            <a:ext cx="21423665" cy="6436517"/>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3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1990377" y="13734573"/>
            <a:ext cx="21423665" cy="7088030"/>
          </a:xfrm>
          <a:prstGeom prst="rect">
            <a:avLst/>
          </a:prstGeom>
          <a:noFill/>
          <a:ln>
            <a:noFill/>
          </a:ln>
        </p:spPr>
        <p:txBody>
          <a:bodyPr spcFirstLastPara="1" wrap="square" lIns="91425" tIns="91425" rIns="91425" bIns="91425" anchor="b" anchorCtr="0"/>
          <a:lstStyle>
            <a:lvl1pPr marL="457200" marR="0" lvl="0" indent="-228600"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6pPr>
            <a:lvl7pPr marL="3200400" marR="0" lvl="6"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7pPr>
            <a:lvl8pPr marL="3657600" marR="0" lvl="7"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8pPr>
            <a:lvl9pPr marL="4114800" marR="0" lvl="8"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260654" y="1297306"/>
            <a:ext cx="22681847" cy="540067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body" idx="1"/>
          </p:nvPr>
        </p:nvSpPr>
        <p:spPr>
          <a:xfrm>
            <a:off x="1260654" y="7253763"/>
            <a:ext cx="11134724"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body" idx="2"/>
          </p:nvPr>
        </p:nvSpPr>
        <p:spPr>
          <a:xfrm>
            <a:off x="1260654" y="10276999"/>
            <a:ext cx="11134724"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body" idx="3"/>
          </p:nvPr>
        </p:nvSpPr>
        <p:spPr>
          <a:xfrm>
            <a:off x="12802837" y="7253763"/>
            <a:ext cx="11139665"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body" idx="4"/>
          </p:nvPr>
        </p:nvSpPr>
        <p:spPr>
          <a:xfrm>
            <a:off x="12802837" y="10276999"/>
            <a:ext cx="11139665"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1" name="Shape 5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260652" y="1290161"/>
            <a:ext cx="8291159" cy="54906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1"/>
          </p:nvPr>
        </p:nvSpPr>
        <p:spPr>
          <a:xfrm>
            <a:off x="9854320" y="1290163"/>
            <a:ext cx="14088179" cy="27656313"/>
          </a:xfrm>
          <a:prstGeom prst="rect">
            <a:avLst/>
          </a:prstGeom>
          <a:noFill/>
          <a:ln>
            <a:noFill/>
          </a:ln>
        </p:spPr>
        <p:txBody>
          <a:bodyPr spcFirstLastPara="1" wrap="square" lIns="91425" tIns="91425" rIns="91425" bIns="91425" anchor="t" anchorCtr="0"/>
          <a:lstStyle>
            <a:lvl1pPr marL="457200" marR="0" lvl="0"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L="1828800" marR="0" lvl="3"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4pPr>
            <a:lvl5pPr marL="2286000" marR="0" lvl="4"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body" idx="2"/>
          </p:nvPr>
        </p:nvSpPr>
        <p:spPr>
          <a:xfrm>
            <a:off x="1260652" y="6780847"/>
            <a:ext cx="8291159" cy="22165627"/>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940125" y="22682834"/>
            <a:ext cx="15121644" cy="267747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63" name="Shape 63"/>
          <p:cNvSpPr>
            <a:spLocks noGrp="1"/>
          </p:cNvSpPr>
          <p:nvPr>
            <p:ph type="pic" idx="2"/>
          </p:nvPr>
        </p:nvSpPr>
        <p:spPr>
          <a:xfrm>
            <a:off x="4940125" y="2896077"/>
            <a:ext cx="15121644" cy="19442430"/>
          </a:xfrm>
          <a:prstGeom prst="rect">
            <a:avLst/>
          </a:prstGeom>
          <a:noFill/>
          <a:ln>
            <a:noFill/>
          </a:ln>
        </p:spPr>
        <p:txBody>
          <a:bodyPr spcFirstLastPara="1" wrap="square" lIns="91425" tIns="91425" rIns="91425" bIns="91425" anchor="t" anchorCtr="0"/>
          <a:lstStyle>
            <a:lvl1pPr marR="0" lvl="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3pPr>
            <a:lvl4pPr marR="0" lvl="3"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4pPr>
            <a:lvl5pPr marR="0" lvl="4"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5pPr>
            <a:lvl6pPr marR="0" lvl="5"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6pPr>
            <a:lvl7pPr marR="0" lvl="6"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7pPr>
            <a:lvl8pPr marR="0" lvl="7"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8pPr>
            <a:lvl9pPr marR="0" lvl="8"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1"/>
          </p:nvPr>
        </p:nvSpPr>
        <p:spPr>
          <a:xfrm>
            <a:off x="4940125" y="25360313"/>
            <a:ext cx="15121644" cy="3803332"/>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0" name="Shape 70"/>
          <p:cNvSpPr txBox="1">
            <a:spLocks noGrp="1"/>
          </p:cNvSpPr>
          <p:nvPr>
            <p:ph type="body" idx="1"/>
          </p:nvPr>
        </p:nvSpPr>
        <p:spPr>
          <a:xfrm rot="5400000">
            <a:off x="1907771" y="6912227"/>
            <a:ext cx="21387610" cy="22681924"/>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alphaModFix amt="49000"/>
            <a:lum/>
          </a:blip>
          <a:srcRect/>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 name="Shape 7"/>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Shape 83"/>
        <p:cNvGrpSpPr/>
        <p:nvPr/>
      </p:nvGrpSpPr>
      <p:grpSpPr>
        <a:xfrm>
          <a:off x="0" y="0"/>
          <a:ext cx="0" cy="0"/>
          <a:chOff x="0" y="0"/>
          <a:chExt cx="0" cy="0"/>
        </a:xfrm>
      </p:grpSpPr>
      <p:sp>
        <p:nvSpPr>
          <p:cNvPr id="74" name="Dikdörtgen: Köşeleri Yuvarlatılmış 73">
            <a:extLst>
              <a:ext uri="{FF2B5EF4-FFF2-40B4-BE49-F238E27FC236}">
                <a16:creationId xmlns:a16="http://schemas.microsoft.com/office/drawing/2014/main" id="{B73B3DB1-2C11-4480-84BC-6BA83ECB6C0E}"/>
              </a:ext>
            </a:extLst>
          </p:cNvPr>
          <p:cNvSpPr/>
          <p:nvPr/>
        </p:nvSpPr>
        <p:spPr>
          <a:xfrm>
            <a:off x="1017430" y="25280167"/>
            <a:ext cx="23289280" cy="2110679"/>
          </a:xfrm>
          <a:prstGeom prst="round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400" b="1"/>
              <a:t>110</a:t>
            </a:r>
            <a:r>
              <a:rPr lang="en-US" sz="1400" b="1"/>
              <a:t> medical students who do not do sports regularly, average beck depression inventory score 1</a:t>
            </a:r>
            <a:r>
              <a:rPr lang="tr-TR" sz="1400" b="1"/>
              <a:t>7</a:t>
            </a:r>
            <a:r>
              <a:rPr lang="en-US" sz="1400" b="1"/>
              <a:t> points</a:t>
            </a:r>
            <a:endParaRPr lang="tr-TR" sz="1400" b="1"/>
          </a:p>
          <a:p>
            <a:r>
              <a:rPr lang="tr-TR" sz="1400" b="1"/>
              <a:t>110</a:t>
            </a:r>
            <a:r>
              <a:rPr lang="en-US" sz="1400" b="1"/>
              <a:t> medical students doing sports regularly beck depression inventory score average </a:t>
            </a:r>
            <a:br>
              <a:rPr lang="tr-TR" sz="1400" b="1"/>
            </a:br>
            <a:r>
              <a:rPr lang="tr-TR" sz="1400" b="1"/>
              <a:t>9</a:t>
            </a:r>
            <a:r>
              <a:rPr lang="en-US" sz="1400" b="1"/>
              <a:t> points</a:t>
            </a:r>
            <a:endParaRPr lang="tr-TR" sz="1400" b="1" dirty="0"/>
          </a:p>
        </p:txBody>
      </p:sp>
      <p:sp>
        <p:nvSpPr>
          <p:cNvPr id="71" name="Dikdörtgen: Köşeleri Yuvarlatılmış 70">
            <a:extLst>
              <a:ext uri="{FF2B5EF4-FFF2-40B4-BE49-F238E27FC236}">
                <a16:creationId xmlns:a16="http://schemas.microsoft.com/office/drawing/2014/main" id="{CBFBE2EE-7476-45C9-A98D-859B4DAD6FF9}"/>
              </a:ext>
            </a:extLst>
          </p:cNvPr>
          <p:cNvSpPr/>
          <p:nvPr/>
        </p:nvSpPr>
        <p:spPr>
          <a:xfrm>
            <a:off x="1027616" y="15701806"/>
            <a:ext cx="23289280" cy="8328090"/>
          </a:xfrm>
          <a:prstGeom prst="round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400" b="1"/>
              <a:t>110</a:t>
            </a:r>
            <a:r>
              <a:rPr lang="en-US" sz="1400" b="1"/>
              <a:t> medical students who do not do sports regularly, average beck depression inventory score 1</a:t>
            </a:r>
            <a:r>
              <a:rPr lang="tr-TR" sz="1400" b="1"/>
              <a:t>7</a:t>
            </a:r>
            <a:r>
              <a:rPr lang="en-US" sz="1400" b="1"/>
              <a:t> points</a:t>
            </a:r>
            <a:endParaRPr lang="tr-TR" sz="1400" b="1"/>
          </a:p>
          <a:p>
            <a:r>
              <a:rPr lang="tr-TR" sz="1400" b="1"/>
              <a:t>110</a:t>
            </a:r>
            <a:r>
              <a:rPr lang="en-US" sz="1400" b="1"/>
              <a:t> medical students doing sports regularly beck depression inventory score average </a:t>
            </a:r>
            <a:br>
              <a:rPr lang="tr-TR" sz="1400" b="1"/>
            </a:br>
            <a:r>
              <a:rPr lang="tr-TR" sz="1400" b="1"/>
              <a:t>9</a:t>
            </a:r>
            <a:r>
              <a:rPr lang="en-US" sz="1400" b="1"/>
              <a:t> points</a:t>
            </a:r>
            <a:endParaRPr lang="tr-TR" sz="1400" b="1" dirty="0"/>
          </a:p>
        </p:txBody>
      </p:sp>
      <p:sp>
        <p:nvSpPr>
          <p:cNvPr id="84" name="Shape 84"/>
          <p:cNvSpPr/>
          <p:nvPr/>
        </p:nvSpPr>
        <p:spPr>
          <a:xfrm>
            <a:off x="886254" y="716827"/>
            <a:ext cx="23430642" cy="3887830"/>
          </a:xfrm>
          <a:prstGeom prst="rect">
            <a:avLst/>
          </a:prstGeom>
          <a:solidFill>
            <a:schemeClr val="bg1"/>
          </a:solidFill>
          <a:ln w="38100">
            <a:solidFill>
              <a:srgbClr val="C00000"/>
            </a:solidFill>
          </a:ln>
          <a:effectLst>
            <a:glow rad="139700">
              <a:srgbClr val="C00000">
                <a:alpha val="40000"/>
              </a:srgbClr>
            </a:glow>
          </a:effectLst>
        </p:spPr>
        <p:txBody>
          <a:bodyPr spcFirstLastPara="1" wrap="square" lIns="140425" tIns="70200" rIns="140425" bIns="70200" anchor="ctr" anchorCtr="0">
            <a:noAutofit/>
          </a:bodyPr>
          <a:lstStyle/>
          <a:p>
            <a:pPr marL="0" marR="0" lvl="0" indent="0" algn="ctr" rtl="0">
              <a:spcBef>
                <a:spcPts val="0"/>
              </a:spcBef>
              <a:spcAft>
                <a:spcPts val="0"/>
              </a:spcAft>
              <a:buNone/>
            </a:pPr>
            <a:endParaRPr sz="3700" b="1" i="0" u="none" strike="noStrike" cap="none" dirty="0">
              <a:solidFill>
                <a:srgbClr val="FF0000"/>
              </a:solidFill>
              <a:latin typeface="Arial"/>
              <a:ea typeface="Arial"/>
              <a:cs typeface="Arial"/>
              <a:sym typeface="Arial"/>
            </a:endParaRPr>
          </a:p>
        </p:txBody>
      </p:sp>
      <p:sp>
        <p:nvSpPr>
          <p:cNvPr id="93" name="Shape 93" descr="data:image/jpeg;base64,/9j/4AAQSkZJRgABAQAAAQABAAD/2wCEAAkGBxQSEhQUExQWFhIXFx8ZFxgYGSEgHBwfICcaIiAgJh0cHSgiHBwxIB0cITEiJSkrLi4uHB8zODMsNygtLiwBCgoKDg0OGxAQGjQkHyQyNy8vNzcyLSs3Mi01NTEyNDQ3LDQ3LCw0LC41LDQ3Ny8sLCwsLDE4LCwsLCwsLCw0LP/AABEIAEwAoAMBIgACEQEDEQH/xAAbAAABBQEBAAAAAAAAAAAAAAAFAAIDBAYBB//EADwQAAIBAgQCBggFAgYDAAAAAAECAwARBBIhMQUTIkFRYXGBBgcUMlKRsdEVI0JywdLwJDNiobLhFnPC/8QAGQEBAQEBAQEAAAAAAAAAAAAAAAECAwUE/8QAKhEAAgECAwYGAwAAAAAAAAAAAAECESEDEjETIlFhcbEEMkFCwfCBkdH/2gAMAwEAAhEDEQA/APcaVKlQCpUqVAKhs/EmDlMgBGxdsoYdo0N/rRKg/GcTmBQKxKkEm2mxIt2nwoCT2uQ/qjUdyO39NU5UlJJ9qNtTbJl0H99tV+MYuYZjGxAEYO50OVj1AjqFF+LbL+1vpQA84KQ7u58Vb+quewHfKhPfCT9TXfSsEmMAgdCQ6i40yd41q/wIEI4JBtI22g+VzQA/2A75UB7oSPoa6MFINnceCt/VV/jwJRACBeRd9R8riqXouCDICQehGdBYa5u860ByJJQQfajbQ2yZtD/fbVz2uQfqjYfsdf6qfwnZv2r9KFcKxUtwXYkFCbXOvRU9YA6zQBSDiTFwmQEnco2YKO06C31olQfg2JygIVYFiSDbTYE37D40YoBUqVKgFSpUqAGpxpCAQGsRcaD7138YT4X+Q+9CsFjnE8UfR5fLUWy63y3veo8LxWQxzscuZbZOjtckedAGfxdPhf5D70vxdPhf5D70ExfFpVghYZM5LZzl3y26uq96vHGv7WI7Ly7Wtl1va970Bd/GE+F/kPvQvETtK0nLDauo0IDaKSeo23qHDcWkMU7HLmW2To7ZiR52qzwGcuQzWzZ7GwsNFPVQA7E8OZiA4luRa3OAuNtgmuhIq6I5r9MP7rWzuCNu5BQ7iccjySMDsdNfL+aPo5aKInU5W+hoCrjpXkAMkAsAbHmFd7X2t2CmKcQoOUcqPf4tTubmoePRu7oqnTLt5L/3VTJI8HLzMDc6ra4v1/330ARc4hgM45se/wAOo2NxT8DK8YJjgFiBc8wtte2pv30NZJEg5eZib/qtc27fL+KtcBjdGdWOmXbyb/qgJDHNfoB/dW+RwBt3oap4bh7gkIJbgWI5wNhtsU00FqNO5WKUjQ5V+goBwyORJI2Jtc66jw/igCWHnaJo+YraOw1ILaqD2C+1FPxdPhf5D70N4/iGjJZbZs9hcXtdR1VBi+LSLHh2GS7Al+jvYgeVAGfxdPhf5D70vxhPhf5D71STHN7W0dl5diAMutwAb386o4Xi0rYeVjkzhlynLsG7uu1AG/xdPhf5D71x+NIASQ1gLnQfehGK4rIEw7DLdhd+jvYgeVSYvGuZpo+jy+W4Ay63C3vfzoB2Cwi86JuYuflq2TXNbLbbamYbh6cucCVCBYMQTZcpvrrpRZODRBg4DZwLBszXAGlt6anA4QHAUgP74zN0vHWgBOL4fGYIbyoFuQrEmxLWtbXuq62EX2sNzFz2zZNc1rW22qy/AoCqoVJVdVGZrD/epDwmLPzLNzNs2Zr/AFoANhuHJypwJUIFgxBNly3OuulO4V+WOh+YM9xl6wV3F6JpwOEBgFID+8MzdLx1p0PBok9zOvg7eHbQGRxyhnkzGRGJIyjLbzuL3rQYSUlI1ZCgCMQTsdOq3jerUnAIWJJDEnUnO33qb8LSwF3sBYdNtBt29lAZKebmytfmJkNja17lUsOl1W186lwz5AFGbQ+90bkfK1aH/wAfhuxs12N2OdtTYDt7ABXJeCQqpYh7AE6MxOndegM/iZC65Tn13bo3+lqZhp+VILcx85sL2uSFfTo9VtfKjfDOH4eeJJVWVVYXAcsrDxBOldx3B4kyskbvICcgEjDWxFyb2AsTr30qXK60OYuUhJFVC4KKSRsNOu/hes/gVCvHlMjsCBlOW3lYXvWm4bh0ljJKzRk9F0dmvppbexHeNDUkfo/CpBAYEag52+9A1R0YM4vaQXf8scy5zdQC7m1dxfDkKYcGVBoQpJPSuQdNdaKz8Fif38zdert4dtJ+CQkICpIT3Ok3R8Ne6hCqmDX2pjzFz2JK65rEAbbdVUcLgIxh5bTIUzLdgTYZe3WjY4TEHMgDcw6FszX+tRpwKAIUCkIxuVzNYn50ALxPDkyYdTKg0sup6VyDprrT8XhF5s7Z1L8t2KXOYArbbbqok/BISEBUkJ7nSbo+GvdXW4NEWZrHMwIY5muQdCN6AxmJWP8AFZopZGSDkBgOaygN2jpDWtB6AyTNg1M7lyWbIze8Uv0Se+1AjNCeOTCUxlThwLPa1+zXrqx6AwlMTjliJOBDryvhDa5gv+nbbSuUfMejjKuF0UX8fu5F6xTlxGAs7IskpWTK5UFehvYjtrS8HwMMckjQylrqoZeYXA1ax1Y2v/FZb1nTIMTw3OVy85iwa1rdDe/VWr4a+FErLh+XndQWEdrWXQE5dj0jVXmZzxK7CGuj7nMdwNJZTLK8lgoVVWRlAtcknKRc6/7VkfRjD+1455oWlXBQHKt5HIlft1bVR9qu+sTjhumBhdUmn99ybCNOsk9p/g0X4ZjsHhIYoIpEOoRVVgWYnrsDv1mjo5FjnhhV9ZWXJcfvNk/pniCmCnK3zlMq23u2g89ag9BuN+1YVWb/ADU/LlB3DLofvTfTWVcuHiJAMmJjGp6lOY/8azfFsDPhce6YYfl8QWxI2jce83jYk+dG2nUmFhxnhZXZ6r8a/eRf4H6QNPxWVdeSYbRdjZW1YeJv8q03pIl8LPuCI2IIJBBANjcVkeLxJhOK8Oy2WMwtCOra1vrWu9IpAMJOSQBym18jSOjTJipZ4SirNLvT4BXq3JbAQuxLO4uzMSSdT1mneneIk9n5EBInnuqWNiABdjcbaaeJFRerKUHhuH1Gim+u2pqLDRnG4yaZJmRIPyYymU3J1kPSB090eRp7UiyVMecnom+9gr6G8Y9rwkUv6suV/wBw0NAvWy7JgxIjMjiRRmViDY3uNDVX0Vb2DiGIwbv+XMBNEWsNdcw6hr3dlTeuOUDAgEjWVf5qN1gzcMNR8VHLo3VdGbbDRBVUKLACsV61WKRYd0ZkYzqrFWK3U3uDY7VqIeN4c8sLKjM9goVgSdL7A1k/W/KogwwYgf4lCb9gvfytWpvdZy8LF7eNUaThnD4EmzQylmyEFOaXFrjWxY27POhvrKx0kWFUw35plXLbfo3Y+Vl1ongpMGJl5PK5rqR+Xl1Ua65erv76p8clVsfgoiRoJZCD3AKP+Ro9CQrtVJ3pe/IJcJ41HPhVxIIEZTM3dbf5VnPV9xqTET47m3U50dEP6UYHKPkAfOhPDeETRYmbhoB9jdhMD1CO+qeZsvkaJcOkWHjmIQkATQKQL21X+zWczsdnhQipqN6qq6VRpzFC17woWz5SCq3v27dmtW5Zliyi1gTlAA0H/VRrCOcT/pBt1X1F/G2lQ42IO0gb9Mdx3E318dBUbklzPi1JsfHEBneNW1AuQOvvPVTsFh0W5SNUv2KASPKq+LbPChaxzFL99yKl4e5u6XJCGwvvbx66qlvC+U4I4pU5jRKSRfpKCfnXMBhoiA6wxqdwQq3+YGhpYE/4cftP81Nw5QIksP0j6Ui26dA21UZxFEy5mRWIsBdQbXNuupIm6RU2JABBt23H8GlxBLxt3C/mNRUPDJS+ZzubDTbTX+are/QntGzyxPnzIGaO+jKDp2i/VUuNyhACilbqMpGmpA2qpPEGjkJ0Ku1iN+q/lVnifuD9y/UVnM6M1wOtHHGQojUBzlNgAPPt667hgiqzIiqNfdAF7eFd4kl427RqCOojapJUCxsBsFP0rV6szWxDFFHMA7RoSQLEgE28aZGyTEB4wTYkZgDpex8KbwOXNGNALWGg7hVfA9HlkaZyyt2HUkHxrCm6RfE1xLUMESy2SJAyjVgqgi/le1PmjR5QrIrdC9yoJ3tbWoWfNiADbo7Hr1G3hUxP54/9f81pS7kuRLGkcgCQKGYGxUKLgWv9afjBGrKTGrOx0JAvpruadP8A50X7X/8Amq/G5MpjNgdTvttUlJpN8H/CqraLuJmCWNtSco6v96hx0aZc7RozabqCdSBvTeKy2jGgIbQgjTY0seLQgdmXfxFWUtehF6H/2Q=="/>
          <p:cNvSpPr/>
          <p:nvPr/>
        </p:nvSpPr>
        <p:spPr>
          <a:xfrm>
            <a:off x="392787" y="-206516"/>
            <a:ext cx="254126" cy="230705"/>
          </a:xfrm>
          <a:prstGeom prst="rect">
            <a:avLst/>
          </a:prstGeom>
          <a:noFill/>
          <a:ln>
            <a:noFill/>
          </a:ln>
        </p:spPr>
        <p:txBody>
          <a:bodyPr spcFirstLastPara="1" wrap="square" lIns="78000" tIns="39000" rIns="78000" bIns="39000" anchor="t"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3" name="Resim 2">
            <a:extLst>
              <a:ext uri="{FF2B5EF4-FFF2-40B4-BE49-F238E27FC236}">
                <a16:creationId xmlns:a16="http://schemas.microsoft.com/office/drawing/2014/main" id="{81A42AAE-DE5E-43EF-9114-7F48B414803D}"/>
              </a:ext>
            </a:extLst>
          </p:cNvPr>
          <p:cNvPicPr>
            <a:picLocks noChangeAspect="1"/>
          </p:cNvPicPr>
          <p:nvPr/>
        </p:nvPicPr>
        <p:blipFill>
          <a:blip r:embed="rId3"/>
          <a:stretch>
            <a:fillRect/>
          </a:stretch>
        </p:blipFill>
        <p:spPr>
          <a:xfrm>
            <a:off x="20853572" y="1277029"/>
            <a:ext cx="3321962" cy="1896830"/>
          </a:xfrm>
          <a:prstGeom prst="rect">
            <a:avLst/>
          </a:prstGeom>
        </p:spPr>
      </p:pic>
      <p:pic>
        <p:nvPicPr>
          <p:cNvPr id="4" name="Resim 3">
            <a:extLst>
              <a:ext uri="{FF2B5EF4-FFF2-40B4-BE49-F238E27FC236}">
                <a16:creationId xmlns:a16="http://schemas.microsoft.com/office/drawing/2014/main" id="{84B62357-04AF-4D7C-90B8-C0E6F04FCA6A}"/>
              </a:ext>
            </a:extLst>
          </p:cNvPr>
          <p:cNvPicPr>
            <a:picLocks noChangeAspect="1"/>
          </p:cNvPicPr>
          <p:nvPr/>
        </p:nvPicPr>
        <p:blipFill>
          <a:blip r:embed="rId4"/>
          <a:stretch>
            <a:fillRect/>
          </a:stretch>
        </p:blipFill>
        <p:spPr>
          <a:xfrm>
            <a:off x="13595300" y="5944721"/>
            <a:ext cx="11284674" cy="21386622"/>
          </a:xfrm>
          <a:prstGeom prst="rect">
            <a:avLst/>
          </a:prstGeom>
        </p:spPr>
      </p:pic>
      <p:sp>
        <p:nvSpPr>
          <p:cNvPr id="7" name="object 27">
            <a:extLst>
              <a:ext uri="{FF2B5EF4-FFF2-40B4-BE49-F238E27FC236}">
                <a16:creationId xmlns:a16="http://schemas.microsoft.com/office/drawing/2014/main" id="{CC5FCBE4-CAA0-4905-AAB4-B8C96825DF11}"/>
              </a:ext>
            </a:extLst>
          </p:cNvPr>
          <p:cNvSpPr/>
          <p:nvPr/>
        </p:nvSpPr>
        <p:spPr>
          <a:xfrm>
            <a:off x="1027616" y="1033661"/>
            <a:ext cx="2932801" cy="2556849"/>
          </a:xfrm>
          <a:prstGeom prst="rect">
            <a:avLst/>
          </a:prstGeom>
          <a:blipFill>
            <a:blip r:embed="rId5" cstate="print"/>
            <a:stretch>
              <a:fillRect/>
            </a:stretch>
          </a:blipFill>
        </p:spPr>
        <p:txBody>
          <a:bodyPr wrap="square" lIns="0" tIns="0" rIns="0" bIns="0" rtlCol="0"/>
          <a:lstStyle/>
          <a:p>
            <a:endParaRPr/>
          </a:p>
        </p:txBody>
      </p:sp>
      <p:sp>
        <p:nvSpPr>
          <p:cNvPr id="47" name="object 3">
            <a:extLst>
              <a:ext uri="{FF2B5EF4-FFF2-40B4-BE49-F238E27FC236}">
                <a16:creationId xmlns:a16="http://schemas.microsoft.com/office/drawing/2014/main" id="{DFE8F384-CFB5-490E-92BB-A6EBC665EC13}"/>
              </a:ext>
            </a:extLst>
          </p:cNvPr>
          <p:cNvSpPr txBox="1">
            <a:spLocks/>
          </p:cNvSpPr>
          <p:nvPr/>
        </p:nvSpPr>
        <p:spPr>
          <a:xfrm>
            <a:off x="3854303" y="960193"/>
            <a:ext cx="18660250" cy="1492716"/>
          </a:xfrm>
          <a:prstGeom prst="rect">
            <a:avLst/>
          </a:prstGeom>
        </p:spPr>
        <p:txBody>
          <a:bodyPr vert="horz" wrap="square" lIns="0" tIns="15240" rIns="0" bIns="0"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12700" algn="ctr">
              <a:spcBef>
                <a:spcPts val="120"/>
              </a:spcBef>
            </a:pPr>
            <a:r>
              <a:rPr lang="en-US" sz="4800" b="1" spc="-31">
                <a:latin typeface="Times New Roman" panose="02020603050405020304" pitchFamily="18" charset="0"/>
                <a:cs typeface="Times New Roman" panose="02020603050405020304" pitchFamily="18" charset="0"/>
              </a:rPr>
              <a:t>Relationship</a:t>
            </a:r>
            <a:r>
              <a:rPr lang="en-US" sz="4800" b="1" spc="-465">
                <a:latin typeface="Times New Roman" panose="02020603050405020304" pitchFamily="18" charset="0"/>
                <a:cs typeface="Times New Roman" panose="02020603050405020304" pitchFamily="18" charset="0"/>
              </a:rPr>
              <a:t> </a:t>
            </a:r>
            <a:r>
              <a:rPr lang="en-US" sz="4800" b="1" spc="71">
                <a:latin typeface="Times New Roman" panose="02020603050405020304" pitchFamily="18" charset="0"/>
                <a:cs typeface="Times New Roman" panose="02020603050405020304" pitchFamily="18" charset="0"/>
              </a:rPr>
              <a:t>of</a:t>
            </a:r>
            <a:r>
              <a:rPr lang="en-US" sz="4800" b="1" spc="-459">
                <a:latin typeface="Times New Roman" panose="02020603050405020304" pitchFamily="18" charset="0"/>
                <a:cs typeface="Times New Roman" panose="02020603050405020304" pitchFamily="18" charset="0"/>
              </a:rPr>
              <a:t> </a:t>
            </a:r>
            <a:r>
              <a:rPr lang="en-US" sz="4800" b="1">
                <a:latin typeface="Times New Roman" panose="02020603050405020304" pitchFamily="18" charset="0"/>
                <a:cs typeface="Times New Roman" panose="02020603050405020304" pitchFamily="18" charset="0"/>
              </a:rPr>
              <a:t>Sports</a:t>
            </a:r>
            <a:r>
              <a:rPr lang="en-US" sz="4800" b="1" spc="-459">
                <a:latin typeface="Times New Roman" panose="02020603050405020304" pitchFamily="18" charset="0"/>
                <a:cs typeface="Times New Roman" panose="02020603050405020304" pitchFamily="18" charset="0"/>
              </a:rPr>
              <a:t> </a:t>
            </a:r>
            <a:r>
              <a:rPr lang="en-US" sz="4800" b="1" spc="-25">
                <a:latin typeface="Times New Roman" panose="02020603050405020304" pitchFamily="18" charset="0"/>
                <a:cs typeface="Times New Roman" panose="02020603050405020304" pitchFamily="18" charset="0"/>
              </a:rPr>
              <a:t>Habit</a:t>
            </a:r>
            <a:r>
              <a:rPr lang="en-US" sz="4800" b="1" spc="-465">
                <a:latin typeface="Times New Roman" panose="02020603050405020304" pitchFamily="18" charset="0"/>
                <a:cs typeface="Times New Roman" panose="02020603050405020304" pitchFamily="18" charset="0"/>
              </a:rPr>
              <a:t> </a:t>
            </a:r>
            <a:r>
              <a:rPr lang="en-US" sz="4800" b="1" spc="15">
                <a:latin typeface="Times New Roman" panose="02020603050405020304" pitchFamily="18" charset="0"/>
                <a:cs typeface="Times New Roman" panose="02020603050405020304" pitchFamily="18" charset="0"/>
              </a:rPr>
              <a:t>with</a:t>
            </a:r>
            <a:r>
              <a:rPr lang="en-US" sz="4800" b="1" spc="-459">
                <a:latin typeface="Times New Roman" panose="02020603050405020304" pitchFamily="18" charset="0"/>
                <a:cs typeface="Times New Roman" panose="02020603050405020304" pitchFamily="18" charset="0"/>
              </a:rPr>
              <a:t> </a:t>
            </a:r>
            <a:r>
              <a:rPr lang="en-US" sz="4800" b="1" spc="-15">
                <a:latin typeface="Times New Roman" panose="02020603050405020304" pitchFamily="18" charset="0"/>
                <a:cs typeface="Times New Roman" panose="02020603050405020304" pitchFamily="18" charset="0"/>
              </a:rPr>
              <a:t>Depression</a:t>
            </a:r>
            <a:r>
              <a:rPr lang="en-US" sz="4800" b="1" spc="-459">
                <a:latin typeface="Times New Roman" panose="02020603050405020304" pitchFamily="18" charset="0"/>
                <a:cs typeface="Times New Roman" panose="02020603050405020304" pitchFamily="18" charset="0"/>
              </a:rPr>
              <a:t> </a:t>
            </a:r>
            <a:r>
              <a:rPr lang="en-US" sz="4800" b="1" spc="-5">
                <a:latin typeface="Times New Roman" panose="02020603050405020304" pitchFamily="18" charset="0"/>
                <a:cs typeface="Times New Roman" panose="02020603050405020304" pitchFamily="18" charset="0"/>
              </a:rPr>
              <a:t>Levels</a:t>
            </a:r>
            <a:r>
              <a:rPr lang="en-US" sz="4800" b="1" spc="-465">
                <a:latin typeface="Times New Roman" panose="02020603050405020304" pitchFamily="18" charset="0"/>
                <a:cs typeface="Times New Roman" panose="02020603050405020304" pitchFamily="18" charset="0"/>
              </a:rPr>
              <a:t> </a:t>
            </a:r>
            <a:r>
              <a:rPr lang="en-US" sz="4800" b="1" spc="-15">
                <a:latin typeface="Times New Roman" panose="02020603050405020304" pitchFamily="18" charset="0"/>
                <a:cs typeface="Times New Roman" panose="02020603050405020304" pitchFamily="18" charset="0"/>
              </a:rPr>
              <a:t>in</a:t>
            </a:r>
            <a:r>
              <a:rPr lang="en-US" sz="4800" b="1" spc="-459">
                <a:latin typeface="Times New Roman" panose="02020603050405020304" pitchFamily="18" charset="0"/>
                <a:cs typeface="Times New Roman" panose="02020603050405020304" pitchFamily="18" charset="0"/>
              </a:rPr>
              <a:t> </a:t>
            </a:r>
            <a:br>
              <a:rPr lang="tr-TR" sz="4800" b="1" spc="-459">
                <a:latin typeface="Times New Roman" panose="02020603050405020304" pitchFamily="18" charset="0"/>
                <a:cs typeface="Times New Roman" panose="02020603050405020304" pitchFamily="18" charset="0"/>
              </a:rPr>
            </a:br>
            <a:r>
              <a:rPr lang="en-US" sz="4800" b="1" spc="40">
                <a:latin typeface="Times New Roman" panose="02020603050405020304" pitchFamily="18" charset="0"/>
                <a:cs typeface="Times New Roman" panose="02020603050405020304" pitchFamily="18" charset="0"/>
              </a:rPr>
              <a:t>Medical</a:t>
            </a:r>
            <a:r>
              <a:rPr lang="en-US" sz="4800" b="1" spc="-459">
                <a:latin typeface="Times New Roman" panose="02020603050405020304" pitchFamily="18" charset="0"/>
                <a:cs typeface="Times New Roman" panose="02020603050405020304" pitchFamily="18" charset="0"/>
              </a:rPr>
              <a:t> </a:t>
            </a:r>
            <a:r>
              <a:rPr lang="en-US" sz="4800" b="1" spc="-20">
                <a:latin typeface="Times New Roman" panose="02020603050405020304" pitchFamily="18" charset="0"/>
                <a:cs typeface="Times New Roman" panose="02020603050405020304" pitchFamily="18" charset="0"/>
              </a:rPr>
              <a:t>Students</a:t>
            </a:r>
            <a:endParaRPr lang="en-US" sz="4800" b="1" spc="-20" dirty="0">
              <a:latin typeface="Times New Roman" panose="02020603050405020304" pitchFamily="18" charset="0"/>
              <a:cs typeface="Times New Roman" panose="02020603050405020304" pitchFamily="18" charset="0"/>
            </a:endParaRPr>
          </a:p>
        </p:txBody>
      </p:sp>
      <p:sp>
        <p:nvSpPr>
          <p:cNvPr id="48" name="object 2">
            <a:extLst>
              <a:ext uri="{FF2B5EF4-FFF2-40B4-BE49-F238E27FC236}">
                <a16:creationId xmlns:a16="http://schemas.microsoft.com/office/drawing/2014/main" id="{0BBF86C7-376C-40FC-AEA1-A93FF30B6DA8}"/>
              </a:ext>
            </a:extLst>
          </p:cNvPr>
          <p:cNvSpPr txBox="1"/>
          <p:nvPr/>
        </p:nvSpPr>
        <p:spPr>
          <a:xfrm>
            <a:off x="3712940" y="2484322"/>
            <a:ext cx="17140632" cy="2044149"/>
          </a:xfrm>
          <a:prstGeom prst="rect">
            <a:avLst/>
          </a:prstGeom>
        </p:spPr>
        <p:txBody>
          <a:bodyPr vert="horz" wrap="square" lIns="0" tIns="119380" rIns="0" bIns="0" rtlCol="0">
            <a:spAutoFit/>
          </a:bodyPr>
          <a:lstStyle/>
          <a:p>
            <a:pPr marR="33654" algn="ctr">
              <a:spcBef>
                <a:spcPts val="940"/>
              </a:spcBef>
            </a:pPr>
            <a:r>
              <a:rPr lang="tr-TR" sz="3600" b="1" spc="-35">
                <a:solidFill>
                  <a:srgbClr val="2A2934"/>
                </a:solidFill>
                <a:latin typeface="Times New Roman" panose="02020603050405020304" pitchFamily="18" charset="0"/>
                <a:cs typeface="Times New Roman" panose="02020603050405020304" pitchFamily="18" charset="0"/>
              </a:rPr>
              <a:t>M.Furkan </a:t>
            </a:r>
            <a:r>
              <a:rPr lang="tr-TR" sz="3600" b="1" spc="-51">
                <a:solidFill>
                  <a:srgbClr val="2A2934"/>
                </a:solidFill>
                <a:latin typeface="Times New Roman" panose="02020603050405020304" pitchFamily="18" charset="0"/>
                <a:cs typeface="Times New Roman" panose="02020603050405020304" pitchFamily="18" charset="0"/>
              </a:rPr>
              <a:t>Üstün1 </a:t>
            </a:r>
            <a:r>
              <a:rPr lang="tr-TR" sz="3600" b="1" spc="-15">
                <a:solidFill>
                  <a:srgbClr val="2A2934"/>
                </a:solidFill>
                <a:latin typeface="Times New Roman" panose="02020603050405020304" pitchFamily="18" charset="0"/>
                <a:cs typeface="Times New Roman" panose="02020603050405020304" pitchFamily="18" charset="0"/>
              </a:rPr>
              <a:t>,</a:t>
            </a:r>
            <a:r>
              <a:rPr lang="tr-TR" sz="3600" b="1" spc="-340">
                <a:solidFill>
                  <a:srgbClr val="2A2934"/>
                </a:solidFill>
                <a:latin typeface="Times New Roman" panose="02020603050405020304" pitchFamily="18" charset="0"/>
                <a:cs typeface="Times New Roman" panose="02020603050405020304" pitchFamily="18" charset="0"/>
              </a:rPr>
              <a:t> </a:t>
            </a:r>
            <a:r>
              <a:rPr lang="tr-TR" sz="3600" b="1" spc="-40">
                <a:solidFill>
                  <a:srgbClr val="2A2934"/>
                </a:solidFill>
                <a:latin typeface="Times New Roman" panose="02020603050405020304" pitchFamily="18" charset="0"/>
                <a:cs typeface="Times New Roman" panose="02020603050405020304" pitchFamily="18" charset="0"/>
              </a:rPr>
              <a:t>Ebru </a:t>
            </a:r>
            <a:r>
              <a:rPr lang="tr-TR" sz="3600" b="1" spc="-20">
                <a:solidFill>
                  <a:srgbClr val="2A2934"/>
                </a:solidFill>
                <a:latin typeface="Times New Roman" panose="02020603050405020304" pitchFamily="18" charset="0"/>
                <a:cs typeface="Times New Roman" panose="02020603050405020304" pitchFamily="18" charset="0"/>
              </a:rPr>
              <a:t>Şahan2</a:t>
            </a:r>
            <a:endParaRPr lang="tr-TR" sz="3600" b="1">
              <a:latin typeface="Times New Roman" panose="02020603050405020304" pitchFamily="18" charset="0"/>
              <a:cs typeface="Times New Roman" panose="02020603050405020304" pitchFamily="18" charset="0"/>
            </a:endParaRPr>
          </a:p>
          <a:p>
            <a:pPr algn="ctr">
              <a:spcBef>
                <a:spcPts val="629"/>
              </a:spcBef>
            </a:pPr>
            <a:r>
              <a:rPr lang="tr-TR" sz="2800" spc="71">
                <a:solidFill>
                  <a:srgbClr val="2A2934"/>
                </a:solidFill>
                <a:latin typeface="Times New Roman" panose="02020603050405020304" pitchFamily="18" charset="0"/>
                <a:cs typeface="Times New Roman" panose="02020603050405020304" pitchFamily="18" charset="0"/>
              </a:rPr>
              <a:t>1Bezmialem</a:t>
            </a:r>
            <a:r>
              <a:rPr lang="tr-TR" sz="2800" spc="-35">
                <a:solidFill>
                  <a:srgbClr val="2A2934"/>
                </a:solidFill>
                <a:latin typeface="Times New Roman" panose="02020603050405020304" pitchFamily="18" charset="0"/>
                <a:cs typeface="Times New Roman" panose="02020603050405020304" pitchFamily="18" charset="0"/>
              </a:rPr>
              <a:t> </a:t>
            </a:r>
            <a:r>
              <a:rPr lang="tr-TR" sz="2800" spc="75">
                <a:solidFill>
                  <a:srgbClr val="2A2934"/>
                </a:solidFill>
                <a:latin typeface="Times New Roman" panose="02020603050405020304" pitchFamily="18" charset="0"/>
                <a:cs typeface="Times New Roman" panose="02020603050405020304" pitchFamily="18" charset="0"/>
              </a:rPr>
              <a:t>Vakıf</a:t>
            </a:r>
            <a:r>
              <a:rPr lang="tr-TR" sz="2800" spc="-31">
                <a:solidFill>
                  <a:srgbClr val="2A2934"/>
                </a:solidFill>
                <a:latin typeface="Times New Roman" panose="02020603050405020304" pitchFamily="18" charset="0"/>
                <a:cs typeface="Times New Roman" panose="02020603050405020304" pitchFamily="18" charset="0"/>
              </a:rPr>
              <a:t> </a:t>
            </a:r>
            <a:r>
              <a:rPr lang="tr-TR" sz="2800" spc="95">
                <a:solidFill>
                  <a:srgbClr val="2A2934"/>
                </a:solidFill>
                <a:latin typeface="Times New Roman" panose="02020603050405020304" pitchFamily="18" charset="0"/>
                <a:cs typeface="Times New Roman" panose="02020603050405020304" pitchFamily="18" charset="0"/>
              </a:rPr>
              <a:t>University</a:t>
            </a:r>
            <a:r>
              <a:rPr lang="tr-TR" sz="2800" spc="-35">
                <a:solidFill>
                  <a:srgbClr val="2A2934"/>
                </a:solidFill>
                <a:latin typeface="Times New Roman" panose="02020603050405020304" pitchFamily="18" charset="0"/>
                <a:cs typeface="Times New Roman" panose="02020603050405020304" pitchFamily="18" charset="0"/>
              </a:rPr>
              <a:t> </a:t>
            </a:r>
            <a:r>
              <a:rPr lang="tr-TR" sz="2800" spc="85">
                <a:solidFill>
                  <a:srgbClr val="2A2934"/>
                </a:solidFill>
                <a:latin typeface="Times New Roman" panose="02020603050405020304" pitchFamily="18" charset="0"/>
                <a:cs typeface="Times New Roman" panose="02020603050405020304" pitchFamily="18" charset="0"/>
              </a:rPr>
              <a:t>Faculty</a:t>
            </a:r>
            <a:r>
              <a:rPr lang="tr-TR" sz="2800" spc="-31">
                <a:solidFill>
                  <a:srgbClr val="2A2934"/>
                </a:solidFill>
                <a:latin typeface="Times New Roman" panose="02020603050405020304" pitchFamily="18" charset="0"/>
                <a:cs typeface="Times New Roman" panose="02020603050405020304" pitchFamily="18" charset="0"/>
              </a:rPr>
              <a:t> </a:t>
            </a:r>
            <a:r>
              <a:rPr lang="tr-TR" sz="2800" spc="120">
                <a:solidFill>
                  <a:srgbClr val="2A2934"/>
                </a:solidFill>
                <a:latin typeface="Times New Roman" panose="02020603050405020304" pitchFamily="18" charset="0"/>
                <a:cs typeface="Times New Roman" panose="02020603050405020304" pitchFamily="18" charset="0"/>
              </a:rPr>
              <a:t>of</a:t>
            </a:r>
            <a:r>
              <a:rPr lang="tr-TR" sz="2800" spc="-35">
                <a:solidFill>
                  <a:srgbClr val="2A2934"/>
                </a:solidFill>
                <a:latin typeface="Times New Roman" panose="02020603050405020304" pitchFamily="18" charset="0"/>
                <a:cs typeface="Times New Roman" panose="02020603050405020304" pitchFamily="18" charset="0"/>
              </a:rPr>
              <a:t>  </a:t>
            </a:r>
            <a:r>
              <a:rPr lang="tr-TR" sz="2800" spc="91">
                <a:solidFill>
                  <a:srgbClr val="2A2934"/>
                </a:solidFill>
                <a:latin typeface="Times New Roman" panose="02020603050405020304" pitchFamily="18" charset="0"/>
                <a:cs typeface="Times New Roman" panose="02020603050405020304" pitchFamily="18" charset="0"/>
              </a:rPr>
              <a:t>Medicine,</a:t>
            </a:r>
            <a:r>
              <a:rPr lang="tr-TR" sz="2800" spc="-31">
                <a:solidFill>
                  <a:srgbClr val="2A2934"/>
                </a:solidFill>
                <a:latin typeface="Times New Roman" panose="02020603050405020304" pitchFamily="18" charset="0"/>
                <a:cs typeface="Times New Roman" panose="02020603050405020304" pitchFamily="18" charset="0"/>
              </a:rPr>
              <a:t> </a:t>
            </a:r>
            <a:r>
              <a:rPr lang="tr-TR" sz="2800" spc="85">
                <a:solidFill>
                  <a:srgbClr val="2A2934"/>
                </a:solidFill>
                <a:latin typeface="Times New Roman" panose="02020603050405020304" pitchFamily="18" charset="0"/>
                <a:cs typeface="Times New Roman" panose="02020603050405020304" pitchFamily="18" charset="0"/>
              </a:rPr>
              <a:t>İstanbul,</a:t>
            </a:r>
            <a:r>
              <a:rPr lang="tr-TR" sz="2800" spc="-35">
                <a:solidFill>
                  <a:srgbClr val="2A2934"/>
                </a:solidFill>
                <a:latin typeface="Times New Roman" panose="02020603050405020304" pitchFamily="18" charset="0"/>
                <a:cs typeface="Times New Roman" panose="02020603050405020304" pitchFamily="18" charset="0"/>
              </a:rPr>
              <a:t> </a:t>
            </a:r>
            <a:r>
              <a:rPr lang="tr-TR" sz="2800" spc="80">
                <a:solidFill>
                  <a:srgbClr val="2A2934"/>
                </a:solidFill>
                <a:latin typeface="Times New Roman" panose="02020603050405020304" pitchFamily="18" charset="0"/>
                <a:cs typeface="Times New Roman" panose="02020603050405020304" pitchFamily="18" charset="0"/>
              </a:rPr>
              <a:t>Turkey</a:t>
            </a:r>
            <a:r>
              <a:rPr lang="tr-TR" sz="2800" spc="-31">
                <a:solidFill>
                  <a:srgbClr val="2A2934"/>
                </a:solidFill>
                <a:latin typeface="Times New Roman" panose="02020603050405020304" pitchFamily="18" charset="0"/>
                <a:cs typeface="Times New Roman" panose="02020603050405020304" pitchFamily="18" charset="0"/>
              </a:rPr>
              <a:t> </a:t>
            </a:r>
            <a:br>
              <a:rPr lang="tr-TR" sz="2800" spc="-31">
                <a:solidFill>
                  <a:srgbClr val="2A2934"/>
                </a:solidFill>
                <a:latin typeface="Times New Roman" panose="02020603050405020304" pitchFamily="18" charset="0"/>
                <a:cs typeface="Times New Roman" panose="02020603050405020304" pitchFamily="18" charset="0"/>
              </a:rPr>
            </a:br>
            <a:r>
              <a:rPr lang="tr-TR" sz="2800" spc="85">
                <a:solidFill>
                  <a:srgbClr val="2A2934"/>
                </a:solidFill>
                <a:latin typeface="Times New Roman" panose="02020603050405020304" pitchFamily="18" charset="0"/>
                <a:cs typeface="Times New Roman" panose="02020603050405020304" pitchFamily="18" charset="0"/>
              </a:rPr>
              <a:t>2Bezmialem</a:t>
            </a:r>
            <a:r>
              <a:rPr lang="tr-TR" sz="2800" spc="-31">
                <a:solidFill>
                  <a:srgbClr val="2A2934"/>
                </a:solidFill>
                <a:latin typeface="Times New Roman" panose="02020603050405020304" pitchFamily="18" charset="0"/>
                <a:cs typeface="Times New Roman" panose="02020603050405020304" pitchFamily="18" charset="0"/>
              </a:rPr>
              <a:t> </a:t>
            </a:r>
            <a:r>
              <a:rPr lang="tr-TR" sz="2800" spc="75">
                <a:solidFill>
                  <a:srgbClr val="2A2934"/>
                </a:solidFill>
                <a:latin typeface="Times New Roman" panose="02020603050405020304" pitchFamily="18" charset="0"/>
                <a:cs typeface="Times New Roman" panose="02020603050405020304" pitchFamily="18" charset="0"/>
              </a:rPr>
              <a:t>Vakıf</a:t>
            </a:r>
            <a:r>
              <a:rPr lang="tr-TR" sz="2800" spc="-35">
                <a:solidFill>
                  <a:srgbClr val="2A2934"/>
                </a:solidFill>
                <a:latin typeface="Times New Roman" panose="02020603050405020304" pitchFamily="18" charset="0"/>
                <a:cs typeface="Times New Roman" panose="02020603050405020304" pitchFamily="18" charset="0"/>
              </a:rPr>
              <a:t> </a:t>
            </a:r>
            <a:r>
              <a:rPr lang="tr-TR" sz="2800" spc="95">
                <a:solidFill>
                  <a:srgbClr val="2A2934"/>
                </a:solidFill>
                <a:latin typeface="Times New Roman" panose="02020603050405020304" pitchFamily="18" charset="0"/>
                <a:cs typeface="Times New Roman" panose="02020603050405020304" pitchFamily="18" charset="0"/>
              </a:rPr>
              <a:t>University</a:t>
            </a:r>
            <a:r>
              <a:rPr lang="tr-TR" sz="2800" spc="-31">
                <a:solidFill>
                  <a:srgbClr val="2A2934"/>
                </a:solidFill>
                <a:latin typeface="Times New Roman" panose="02020603050405020304" pitchFamily="18" charset="0"/>
                <a:cs typeface="Times New Roman" panose="02020603050405020304" pitchFamily="18" charset="0"/>
              </a:rPr>
              <a:t> </a:t>
            </a:r>
            <a:r>
              <a:rPr lang="tr-TR" sz="2800" spc="85">
                <a:solidFill>
                  <a:srgbClr val="2A2934"/>
                </a:solidFill>
                <a:latin typeface="Times New Roman" panose="02020603050405020304" pitchFamily="18" charset="0"/>
                <a:cs typeface="Times New Roman" panose="02020603050405020304" pitchFamily="18" charset="0"/>
              </a:rPr>
              <a:t>Faculty</a:t>
            </a:r>
            <a:r>
              <a:rPr lang="tr-TR" sz="2800" spc="-35">
                <a:solidFill>
                  <a:srgbClr val="2A2934"/>
                </a:solidFill>
                <a:latin typeface="Times New Roman" panose="02020603050405020304" pitchFamily="18" charset="0"/>
                <a:cs typeface="Times New Roman" panose="02020603050405020304" pitchFamily="18" charset="0"/>
              </a:rPr>
              <a:t> </a:t>
            </a:r>
            <a:r>
              <a:rPr lang="tr-TR" sz="2800" spc="120">
                <a:solidFill>
                  <a:srgbClr val="2A2934"/>
                </a:solidFill>
                <a:latin typeface="Times New Roman" panose="02020603050405020304" pitchFamily="18" charset="0"/>
                <a:cs typeface="Times New Roman" panose="02020603050405020304" pitchFamily="18" charset="0"/>
              </a:rPr>
              <a:t>of</a:t>
            </a:r>
            <a:r>
              <a:rPr lang="tr-TR" sz="2800" spc="-31">
                <a:solidFill>
                  <a:srgbClr val="2A2934"/>
                </a:solidFill>
                <a:latin typeface="Times New Roman" panose="02020603050405020304" pitchFamily="18" charset="0"/>
                <a:cs typeface="Times New Roman" panose="02020603050405020304" pitchFamily="18" charset="0"/>
              </a:rPr>
              <a:t> </a:t>
            </a:r>
            <a:r>
              <a:rPr lang="tr-TR" sz="2800" spc="91">
                <a:solidFill>
                  <a:srgbClr val="2A2934"/>
                </a:solidFill>
                <a:latin typeface="Times New Roman" panose="02020603050405020304" pitchFamily="18" charset="0"/>
                <a:cs typeface="Times New Roman" panose="02020603050405020304" pitchFamily="18" charset="0"/>
              </a:rPr>
              <a:t>Medicine,</a:t>
            </a:r>
            <a:r>
              <a:rPr lang="tr-TR" sz="2800" spc="-35">
                <a:solidFill>
                  <a:srgbClr val="2A2934"/>
                </a:solidFill>
                <a:latin typeface="Times New Roman" panose="02020603050405020304" pitchFamily="18" charset="0"/>
                <a:cs typeface="Times New Roman" panose="02020603050405020304" pitchFamily="18" charset="0"/>
              </a:rPr>
              <a:t> </a:t>
            </a:r>
            <a:r>
              <a:rPr lang="tr-TR" sz="2800" spc="100">
                <a:solidFill>
                  <a:srgbClr val="2A2934"/>
                </a:solidFill>
                <a:latin typeface="Times New Roman" panose="02020603050405020304" pitchFamily="18" charset="0"/>
                <a:cs typeface="Times New Roman" panose="02020603050405020304" pitchFamily="18" charset="0"/>
              </a:rPr>
              <a:t>Department</a:t>
            </a:r>
            <a:r>
              <a:rPr lang="tr-TR" sz="2800" spc="-31">
                <a:solidFill>
                  <a:srgbClr val="2A2934"/>
                </a:solidFill>
                <a:latin typeface="Times New Roman" panose="02020603050405020304" pitchFamily="18" charset="0"/>
                <a:cs typeface="Times New Roman" panose="02020603050405020304" pitchFamily="18" charset="0"/>
              </a:rPr>
              <a:t> </a:t>
            </a:r>
            <a:r>
              <a:rPr lang="tr-TR" sz="2800" spc="120">
                <a:solidFill>
                  <a:srgbClr val="2A2934"/>
                </a:solidFill>
                <a:latin typeface="Times New Roman" panose="02020603050405020304" pitchFamily="18" charset="0"/>
                <a:cs typeface="Times New Roman" panose="02020603050405020304" pitchFamily="18" charset="0"/>
              </a:rPr>
              <a:t>of</a:t>
            </a:r>
            <a:r>
              <a:rPr lang="tr-TR" sz="2800" spc="-35">
                <a:solidFill>
                  <a:srgbClr val="2A2934"/>
                </a:solidFill>
                <a:latin typeface="Times New Roman" panose="02020603050405020304" pitchFamily="18" charset="0"/>
                <a:cs typeface="Times New Roman" panose="02020603050405020304" pitchFamily="18" charset="0"/>
              </a:rPr>
              <a:t>  </a:t>
            </a:r>
            <a:r>
              <a:rPr lang="tr-TR" sz="2800" spc="95">
                <a:solidFill>
                  <a:srgbClr val="2A2934"/>
                </a:solidFill>
                <a:latin typeface="Times New Roman" panose="02020603050405020304" pitchFamily="18" charset="0"/>
                <a:cs typeface="Times New Roman" panose="02020603050405020304" pitchFamily="18" charset="0"/>
              </a:rPr>
              <a:t>Psychiatry</a:t>
            </a:r>
            <a:r>
              <a:rPr lang="tr-TR" sz="2800" spc="-31">
                <a:solidFill>
                  <a:srgbClr val="2A2934"/>
                </a:solidFill>
                <a:latin typeface="Times New Roman" panose="02020603050405020304" pitchFamily="18" charset="0"/>
                <a:cs typeface="Times New Roman" panose="02020603050405020304" pitchFamily="18" charset="0"/>
              </a:rPr>
              <a:t> </a:t>
            </a:r>
            <a:r>
              <a:rPr lang="tr-TR" sz="2800" spc="95">
                <a:solidFill>
                  <a:srgbClr val="2A2934"/>
                </a:solidFill>
                <a:latin typeface="Times New Roman" panose="02020603050405020304" pitchFamily="18" charset="0"/>
                <a:cs typeface="Times New Roman" panose="02020603050405020304" pitchFamily="18" charset="0"/>
              </a:rPr>
              <a:t>and</a:t>
            </a:r>
            <a:r>
              <a:rPr lang="tr-TR" sz="2800" spc="-31">
                <a:solidFill>
                  <a:srgbClr val="2A2934"/>
                </a:solidFill>
                <a:latin typeface="Times New Roman" panose="02020603050405020304" pitchFamily="18" charset="0"/>
                <a:cs typeface="Times New Roman" panose="02020603050405020304" pitchFamily="18" charset="0"/>
              </a:rPr>
              <a:t> </a:t>
            </a:r>
            <a:r>
              <a:rPr lang="tr-TR" sz="2800" spc="75">
                <a:solidFill>
                  <a:srgbClr val="2A2934"/>
                </a:solidFill>
                <a:latin typeface="Times New Roman" panose="02020603050405020304" pitchFamily="18" charset="0"/>
                <a:cs typeface="Times New Roman" panose="02020603050405020304" pitchFamily="18" charset="0"/>
              </a:rPr>
              <a:t>Behavioral</a:t>
            </a:r>
            <a:r>
              <a:rPr lang="tr-TR" sz="2800" spc="-35">
                <a:solidFill>
                  <a:srgbClr val="2A2934"/>
                </a:solidFill>
                <a:latin typeface="Times New Roman" panose="02020603050405020304" pitchFamily="18" charset="0"/>
                <a:cs typeface="Times New Roman" panose="02020603050405020304" pitchFamily="18" charset="0"/>
              </a:rPr>
              <a:t> </a:t>
            </a:r>
            <a:r>
              <a:rPr lang="tr-TR" sz="2800" spc="80">
                <a:solidFill>
                  <a:srgbClr val="2A2934"/>
                </a:solidFill>
                <a:latin typeface="Times New Roman" panose="02020603050405020304" pitchFamily="18" charset="0"/>
                <a:cs typeface="Times New Roman" panose="02020603050405020304" pitchFamily="18" charset="0"/>
              </a:rPr>
              <a:t>Sciences,</a:t>
            </a:r>
            <a:r>
              <a:rPr lang="tr-TR" sz="2800" spc="-31">
                <a:solidFill>
                  <a:srgbClr val="2A2934"/>
                </a:solidFill>
                <a:latin typeface="Times New Roman" panose="02020603050405020304" pitchFamily="18" charset="0"/>
                <a:cs typeface="Times New Roman" panose="02020603050405020304" pitchFamily="18" charset="0"/>
              </a:rPr>
              <a:t> </a:t>
            </a:r>
            <a:r>
              <a:rPr lang="tr-TR" sz="2800" spc="85">
                <a:solidFill>
                  <a:srgbClr val="2A2934"/>
                </a:solidFill>
                <a:latin typeface="Times New Roman" panose="02020603050405020304" pitchFamily="18" charset="0"/>
                <a:cs typeface="Times New Roman" panose="02020603050405020304" pitchFamily="18" charset="0"/>
              </a:rPr>
              <a:t>İstanbul,</a:t>
            </a:r>
            <a:r>
              <a:rPr lang="tr-TR" sz="2800" spc="-35">
                <a:solidFill>
                  <a:srgbClr val="2A2934"/>
                </a:solidFill>
                <a:latin typeface="Times New Roman" panose="02020603050405020304" pitchFamily="18" charset="0"/>
                <a:cs typeface="Times New Roman" panose="02020603050405020304" pitchFamily="18" charset="0"/>
              </a:rPr>
              <a:t> </a:t>
            </a:r>
            <a:r>
              <a:rPr lang="tr-TR" sz="2800" spc="80">
                <a:solidFill>
                  <a:srgbClr val="2A2934"/>
                </a:solidFill>
                <a:latin typeface="Times New Roman" panose="02020603050405020304" pitchFamily="18" charset="0"/>
                <a:cs typeface="Times New Roman" panose="02020603050405020304" pitchFamily="18" charset="0"/>
              </a:rPr>
              <a:t>Turkey</a:t>
            </a:r>
            <a:endParaRPr lang="tr-TR" sz="2800">
              <a:latin typeface="Times New Roman" panose="02020603050405020304" pitchFamily="18" charset="0"/>
              <a:cs typeface="Times New Roman" panose="02020603050405020304" pitchFamily="18" charset="0"/>
            </a:endParaRPr>
          </a:p>
        </p:txBody>
      </p:sp>
      <p:sp>
        <p:nvSpPr>
          <p:cNvPr id="50" name="object 6">
            <a:extLst>
              <a:ext uri="{FF2B5EF4-FFF2-40B4-BE49-F238E27FC236}">
                <a16:creationId xmlns:a16="http://schemas.microsoft.com/office/drawing/2014/main" id="{DA369B24-3526-4052-84EC-B0C507C2EA18}"/>
              </a:ext>
            </a:extLst>
          </p:cNvPr>
          <p:cNvSpPr/>
          <p:nvPr/>
        </p:nvSpPr>
        <p:spPr>
          <a:xfrm>
            <a:off x="886254" y="4950250"/>
            <a:ext cx="23430642" cy="570211"/>
          </a:xfrm>
          <a:custGeom>
            <a:avLst/>
            <a:gdLst/>
            <a:ahLst/>
            <a:cxnLst/>
            <a:rect l="l" t="t" r="r" b="b"/>
            <a:pathLst>
              <a:path w="3943985" h="286385">
                <a:moveTo>
                  <a:pt x="3943363" y="286329"/>
                </a:moveTo>
                <a:lnTo>
                  <a:pt x="0" y="286329"/>
                </a:lnTo>
                <a:lnTo>
                  <a:pt x="0" y="0"/>
                </a:lnTo>
                <a:lnTo>
                  <a:pt x="3943363" y="0"/>
                </a:lnTo>
                <a:lnTo>
                  <a:pt x="3943363" y="286329"/>
                </a:lnTo>
                <a:close/>
              </a:path>
            </a:pathLst>
          </a:custGeom>
          <a:solidFill>
            <a:srgbClr val="586EDF"/>
          </a:solidFill>
        </p:spPr>
        <p:txBody>
          <a:bodyPr wrap="square" lIns="0" tIns="0" rIns="0" bIns="0" rtlCol="0"/>
          <a:lstStyle/>
          <a:p>
            <a:endParaRPr/>
          </a:p>
        </p:txBody>
      </p:sp>
      <p:sp>
        <p:nvSpPr>
          <p:cNvPr id="51" name="object 23">
            <a:extLst>
              <a:ext uri="{FF2B5EF4-FFF2-40B4-BE49-F238E27FC236}">
                <a16:creationId xmlns:a16="http://schemas.microsoft.com/office/drawing/2014/main" id="{D2C84B03-80E5-4B47-A02F-73F390116AF0}"/>
              </a:ext>
            </a:extLst>
          </p:cNvPr>
          <p:cNvSpPr txBox="1"/>
          <p:nvPr/>
        </p:nvSpPr>
        <p:spPr>
          <a:xfrm>
            <a:off x="815573" y="5032637"/>
            <a:ext cx="23430642" cy="384078"/>
          </a:xfrm>
          <a:prstGeom prst="rect">
            <a:avLst/>
          </a:prstGeom>
        </p:spPr>
        <p:txBody>
          <a:bodyPr vert="horz" wrap="square" lIns="0" tIns="14604" rIns="0" bIns="0" rtlCol="0">
            <a:spAutoFit/>
          </a:bodyPr>
          <a:lstStyle/>
          <a:p>
            <a:pPr marL="12700" algn="ctr">
              <a:spcBef>
                <a:spcPts val="115"/>
              </a:spcBef>
            </a:pPr>
            <a:r>
              <a:rPr lang="tr-TR" sz="2400" b="1" spc="20">
                <a:solidFill>
                  <a:srgbClr val="F5F5F9"/>
                </a:solidFill>
                <a:latin typeface="Times New Roman" panose="02020603050405020304" pitchFamily="18" charset="0"/>
                <a:cs typeface="Times New Roman" panose="02020603050405020304" pitchFamily="18" charset="0"/>
              </a:rPr>
              <a:t>Introduction</a:t>
            </a:r>
            <a:endParaRPr sz="2400" b="1">
              <a:latin typeface="Times New Roman" panose="02020603050405020304" pitchFamily="18" charset="0"/>
              <a:cs typeface="Times New Roman" panose="02020603050405020304" pitchFamily="18" charset="0"/>
            </a:endParaRPr>
          </a:p>
        </p:txBody>
      </p:sp>
      <p:sp>
        <p:nvSpPr>
          <p:cNvPr id="5" name="Dikdörtgen: Köşeleri Yuvarlatılmış 4">
            <a:extLst>
              <a:ext uri="{FF2B5EF4-FFF2-40B4-BE49-F238E27FC236}">
                <a16:creationId xmlns:a16="http://schemas.microsoft.com/office/drawing/2014/main" id="{DE76DB01-4C60-43B7-9767-245ADC4A3FC7}"/>
              </a:ext>
            </a:extLst>
          </p:cNvPr>
          <p:cNvSpPr/>
          <p:nvPr/>
        </p:nvSpPr>
        <p:spPr>
          <a:xfrm>
            <a:off x="886254" y="5661272"/>
            <a:ext cx="23430642" cy="2545512"/>
          </a:xfrm>
          <a:prstGeom prst="round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bg1"/>
                </a:solidFill>
              </a:ln>
              <a:solidFill>
                <a:schemeClr val="bg1"/>
              </a:solidFill>
            </a:endParaRPr>
          </a:p>
        </p:txBody>
      </p:sp>
      <p:sp>
        <p:nvSpPr>
          <p:cNvPr id="52" name="Metin kutusu 51">
            <a:extLst>
              <a:ext uri="{FF2B5EF4-FFF2-40B4-BE49-F238E27FC236}">
                <a16:creationId xmlns:a16="http://schemas.microsoft.com/office/drawing/2014/main" id="{BC69C6CE-DCC9-42DB-B95B-54089F8DB731}"/>
              </a:ext>
            </a:extLst>
          </p:cNvPr>
          <p:cNvSpPr txBox="1"/>
          <p:nvPr/>
        </p:nvSpPr>
        <p:spPr>
          <a:xfrm>
            <a:off x="1375770" y="6098392"/>
            <a:ext cx="21814971" cy="1569660"/>
          </a:xfrm>
          <a:prstGeom prst="rect">
            <a:avLst/>
          </a:prstGeom>
          <a:noFill/>
        </p:spPr>
        <p:txBody>
          <a:bodyPr wrap="square" rtlCol="0">
            <a:spAutoFit/>
          </a:bodyPr>
          <a:lstStyle/>
          <a:p>
            <a:r>
              <a:rPr lang="tr-TR" sz="24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In the statistics made in the publication of the Turkish Journal of Psychiatry in 2007, the prevalence of depressive symptoms in medical school students was found to be 21.9%.</a:t>
            </a:r>
            <a:r>
              <a:rPr lang="tr-TR" sz="2400">
                <a:latin typeface="Times New Roman" panose="02020603050405020304" pitchFamily="18" charset="0"/>
                <a:cs typeface="Times New Roman" panose="02020603050405020304" pitchFamily="18" charset="0"/>
              </a:rPr>
              <a:t>           </a:t>
            </a:r>
            <a:br>
              <a:rPr lang="tr-TR" sz="2400">
                <a:latin typeface="Times New Roman" panose="02020603050405020304" pitchFamily="18" charset="0"/>
                <a:cs typeface="Times New Roman" panose="02020603050405020304" pitchFamily="18" charset="0"/>
              </a:rPr>
            </a:br>
            <a:br>
              <a:rPr lang="tr-TR" sz="2400">
                <a:latin typeface="Times New Roman" panose="02020603050405020304" pitchFamily="18" charset="0"/>
                <a:cs typeface="Times New Roman" panose="02020603050405020304" pitchFamily="18" charset="0"/>
              </a:rPr>
            </a:br>
            <a:r>
              <a:rPr lang="tr-TR" sz="2400">
                <a:latin typeface="Times New Roman" panose="02020603050405020304" pitchFamily="18" charset="0"/>
                <a:cs typeface="Times New Roman" panose="02020603050405020304" pitchFamily="18" charset="0"/>
              </a:rPr>
              <a:t>        </a:t>
            </a:r>
            <a:r>
              <a:rPr lang="en-US" sz="2400">
                <a:latin typeface="Times New Roman" panose="02020603050405020304" pitchFamily="18" charset="0"/>
                <a:cs typeface="Times New Roman" panose="02020603050405020304" pitchFamily="18" charset="0"/>
              </a:rPr>
              <a:t>The aim of this study is to investigate the difference in depression findings between medical school students who exercise regularly and those who do not exercise.</a:t>
            </a:r>
            <a:endParaRPr lang="tr-TR" sz="2400">
              <a:latin typeface="Times New Roman" panose="02020603050405020304" pitchFamily="18" charset="0"/>
              <a:cs typeface="Times New Roman" panose="02020603050405020304" pitchFamily="18" charset="0"/>
            </a:endParaRPr>
          </a:p>
        </p:txBody>
      </p:sp>
      <p:pic>
        <p:nvPicPr>
          <p:cNvPr id="54" name="Resim 53">
            <a:extLst>
              <a:ext uri="{FF2B5EF4-FFF2-40B4-BE49-F238E27FC236}">
                <a16:creationId xmlns:a16="http://schemas.microsoft.com/office/drawing/2014/main" id="{3ECBD6C0-C68A-4EE2-BBE0-CAA1B7089784}"/>
              </a:ext>
            </a:extLst>
          </p:cNvPr>
          <p:cNvPicPr>
            <a:picLocks noChangeAspect="1"/>
          </p:cNvPicPr>
          <p:nvPr/>
        </p:nvPicPr>
        <p:blipFill>
          <a:blip r:embed="rId4"/>
          <a:stretch>
            <a:fillRect/>
          </a:stretch>
        </p:blipFill>
        <p:spPr>
          <a:xfrm>
            <a:off x="13603331" y="12447325"/>
            <a:ext cx="11284674" cy="21386622"/>
          </a:xfrm>
          <a:prstGeom prst="rect">
            <a:avLst/>
          </a:prstGeom>
        </p:spPr>
      </p:pic>
      <p:sp>
        <p:nvSpPr>
          <p:cNvPr id="55" name="object 6">
            <a:extLst>
              <a:ext uri="{FF2B5EF4-FFF2-40B4-BE49-F238E27FC236}">
                <a16:creationId xmlns:a16="http://schemas.microsoft.com/office/drawing/2014/main" id="{3BC24B3C-E76C-4EB0-9D5E-BA40A87EFFC0}"/>
              </a:ext>
            </a:extLst>
          </p:cNvPr>
          <p:cNvSpPr/>
          <p:nvPr/>
        </p:nvSpPr>
        <p:spPr>
          <a:xfrm>
            <a:off x="889751" y="8418721"/>
            <a:ext cx="23430642" cy="732470"/>
          </a:xfrm>
          <a:custGeom>
            <a:avLst/>
            <a:gdLst/>
            <a:ahLst/>
            <a:cxnLst/>
            <a:rect l="l" t="t" r="r" b="b"/>
            <a:pathLst>
              <a:path w="3943985" h="286385">
                <a:moveTo>
                  <a:pt x="3943363" y="286329"/>
                </a:moveTo>
                <a:lnTo>
                  <a:pt x="0" y="286329"/>
                </a:lnTo>
                <a:lnTo>
                  <a:pt x="0" y="0"/>
                </a:lnTo>
                <a:lnTo>
                  <a:pt x="3943363" y="0"/>
                </a:lnTo>
                <a:lnTo>
                  <a:pt x="3943363" y="286329"/>
                </a:lnTo>
                <a:close/>
              </a:path>
            </a:pathLst>
          </a:custGeom>
          <a:solidFill>
            <a:srgbClr val="586EDF"/>
          </a:solidFill>
        </p:spPr>
        <p:txBody>
          <a:bodyPr wrap="square" lIns="0" tIns="0" rIns="0" bIns="0" rtlCol="0"/>
          <a:lstStyle/>
          <a:p>
            <a:endParaRPr/>
          </a:p>
        </p:txBody>
      </p:sp>
      <p:pic>
        <p:nvPicPr>
          <p:cNvPr id="56" name="Resim 55">
            <a:extLst>
              <a:ext uri="{FF2B5EF4-FFF2-40B4-BE49-F238E27FC236}">
                <a16:creationId xmlns:a16="http://schemas.microsoft.com/office/drawing/2014/main" id="{23B4F5E4-B880-478F-9DA2-D72A0BDB9909}"/>
              </a:ext>
            </a:extLst>
          </p:cNvPr>
          <p:cNvPicPr>
            <a:picLocks noChangeAspect="1"/>
          </p:cNvPicPr>
          <p:nvPr/>
        </p:nvPicPr>
        <p:blipFill>
          <a:blip r:embed="rId4"/>
          <a:stretch>
            <a:fillRect/>
          </a:stretch>
        </p:blipFill>
        <p:spPr>
          <a:xfrm>
            <a:off x="13755731" y="12567068"/>
            <a:ext cx="11284674" cy="21386622"/>
          </a:xfrm>
          <a:prstGeom prst="rect">
            <a:avLst/>
          </a:prstGeom>
        </p:spPr>
      </p:pic>
      <p:sp>
        <p:nvSpPr>
          <p:cNvPr id="57" name="object 6">
            <a:extLst>
              <a:ext uri="{FF2B5EF4-FFF2-40B4-BE49-F238E27FC236}">
                <a16:creationId xmlns:a16="http://schemas.microsoft.com/office/drawing/2014/main" id="{9647F703-82DC-4899-B81A-A6FB9F0E51BB}"/>
              </a:ext>
            </a:extLst>
          </p:cNvPr>
          <p:cNvSpPr/>
          <p:nvPr/>
        </p:nvSpPr>
        <p:spPr>
          <a:xfrm>
            <a:off x="802551" y="24568627"/>
            <a:ext cx="23430642" cy="523219"/>
          </a:xfrm>
          <a:custGeom>
            <a:avLst/>
            <a:gdLst/>
            <a:ahLst/>
            <a:cxnLst/>
            <a:rect l="l" t="t" r="r" b="b"/>
            <a:pathLst>
              <a:path w="3943985" h="286385">
                <a:moveTo>
                  <a:pt x="3943363" y="286329"/>
                </a:moveTo>
                <a:lnTo>
                  <a:pt x="0" y="286329"/>
                </a:lnTo>
                <a:lnTo>
                  <a:pt x="0" y="0"/>
                </a:lnTo>
                <a:lnTo>
                  <a:pt x="3943363" y="0"/>
                </a:lnTo>
                <a:lnTo>
                  <a:pt x="3943363" y="286329"/>
                </a:lnTo>
                <a:close/>
              </a:path>
            </a:pathLst>
          </a:custGeom>
          <a:solidFill>
            <a:srgbClr val="586EDF"/>
          </a:solidFill>
        </p:spPr>
        <p:txBody>
          <a:bodyPr wrap="square" lIns="0" tIns="0" rIns="0" bIns="0" rtlCol="0"/>
          <a:lstStyle/>
          <a:p>
            <a:endParaRPr/>
          </a:p>
        </p:txBody>
      </p:sp>
      <p:sp>
        <p:nvSpPr>
          <p:cNvPr id="58" name="object 6">
            <a:extLst>
              <a:ext uri="{FF2B5EF4-FFF2-40B4-BE49-F238E27FC236}">
                <a16:creationId xmlns:a16="http://schemas.microsoft.com/office/drawing/2014/main" id="{4A0DD333-D7B0-42E7-BD37-DD263155836E}"/>
              </a:ext>
            </a:extLst>
          </p:cNvPr>
          <p:cNvSpPr/>
          <p:nvPr/>
        </p:nvSpPr>
        <p:spPr>
          <a:xfrm>
            <a:off x="1027616" y="14866716"/>
            <a:ext cx="23430642" cy="631106"/>
          </a:xfrm>
          <a:custGeom>
            <a:avLst/>
            <a:gdLst/>
            <a:ahLst/>
            <a:cxnLst/>
            <a:rect l="l" t="t" r="r" b="b"/>
            <a:pathLst>
              <a:path w="3943985" h="286385">
                <a:moveTo>
                  <a:pt x="3943363" y="286329"/>
                </a:moveTo>
                <a:lnTo>
                  <a:pt x="0" y="286329"/>
                </a:lnTo>
                <a:lnTo>
                  <a:pt x="0" y="0"/>
                </a:lnTo>
                <a:lnTo>
                  <a:pt x="3943363" y="0"/>
                </a:lnTo>
                <a:lnTo>
                  <a:pt x="3943363" y="286329"/>
                </a:lnTo>
                <a:close/>
              </a:path>
            </a:pathLst>
          </a:custGeom>
          <a:solidFill>
            <a:srgbClr val="586EDF"/>
          </a:solidFill>
        </p:spPr>
        <p:txBody>
          <a:bodyPr wrap="square" lIns="0" tIns="0" rIns="0" bIns="0" rtlCol="0"/>
          <a:lstStyle/>
          <a:p>
            <a:endParaRPr/>
          </a:p>
        </p:txBody>
      </p:sp>
      <p:sp>
        <p:nvSpPr>
          <p:cNvPr id="59" name="object 23">
            <a:extLst>
              <a:ext uri="{FF2B5EF4-FFF2-40B4-BE49-F238E27FC236}">
                <a16:creationId xmlns:a16="http://schemas.microsoft.com/office/drawing/2014/main" id="{7D63AF1C-9DD4-4589-A1F4-F9E0CF11E632}"/>
              </a:ext>
            </a:extLst>
          </p:cNvPr>
          <p:cNvSpPr txBox="1"/>
          <p:nvPr/>
        </p:nvSpPr>
        <p:spPr>
          <a:xfrm>
            <a:off x="956935" y="15007296"/>
            <a:ext cx="23430642" cy="384078"/>
          </a:xfrm>
          <a:prstGeom prst="rect">
            <a:avLst/>
          </a:prstGeom>
        </p:spPr>
        <p:txBody>
          <a:bodyPr vert="horz" wrap="square" lIns="0" tIns="14604" rIns="0" bIns="0" rtlCol="0">
            <a:spAutoFit/>
          </a:bodyPr>
          <a:lstStyle/>
          <a:p>
            <a:pPr marL="12700" algn="ctr">
              <a:spcBef>
                <a:spcPts val="115"/>
              </a:spcBef>
            </a:pPr>
            <a:r>
              <a:rPr lang="tr-TR" sz="2400" b="1" spc="20">
                <a:solidFill>
                  <a:srgbClr val="F5F5F9"/>
                </a:solidFill>
                <a:latin typeface="Times New Roman" panose="02020603050405020304" pitchFamily="18" charset="0"/>
                <a:cs typeface="Times New Roman" panose="02020603050405020304" pitchFamily="18" charset="0"/>
              </a:rPr>
              <a:t>Results</a:t>
            </a:r>
            <a:endParaRPr sz="2400" b="1">
              <a:latin typeface="Times New Roman" panose="02020603050405020304" pitchFamily="18" charset="0"/>
              <a:cs typeface="Times New Roman" panose="02020603050405020304" pitchFamily="18" charset="0"/>
            </a:endParaRPr>
          </a:p>
        </p:txBody>
      </p:sp>
      <p:sp>
        <p:nvSpPr>
          <p:cNvPr id="60" name="object 23">
            <a:extLst>
              <a:ext uri="{FF2B5EF4-FFF2-40B4-BE49-F238E27FC236}">
                <a16:creationId xmlns:a16="http://schemas.microsoft.com/office/drawing/2014/main" id="{463A99AD-8D7B-405D-BA85-3A7EABAC66B3}"/>
              </a:ext>
            </a:extLst>
          </p:cNvPr>
          <p:cNvSpPr txBox="1"/>
          <p:nvPr/>
        </p:nvSpPr>
        <p:spPr>
          <a:xfrm>
            <a:off x="646913" y="24617907"/>
            <a:ext cx="23430642" cy="384078"/>
          </a:xfrm>
          <a:prstGeom prst="rect">
            <a:avLst/>
          </a:prstGeom>
        </p:spPr>
        <p:txBody>
          <a:bodyPr vert="horz" wrap="square" lIns="0" tIns="14604" rIns="0" bIns="0" rtlCol="0">
            <a:spAutoFit/>
          </a:bodyPr>
          <a:lstStyle/>
          <a:p>
            <a:pPr marL="12700" algn="ctr">
              <a:spcBef>
                <a:spcPts val="115"/>
              </a:spcBef>
            </a:pPr>
            <a:r>
              <a:rPr lang="tr-TR" sz="2400" b="1" spc="20">
                <a:solidFill>
                  <a:srgbClr val="F5F5F9"/>
                </a:solidFill>
                <a:latin typeface="Times New Roman" panose="02020603050405020304" pitchFamily="18" charset="0"/>
                <a:cs typeface="Times New Roman" panose="02020603050405020304" pitchFamily="18" charset="0"/>
              </a:rPr>
              <a:t>Conclusion</a:t>
            </a:r>
            <a:endParaRPr sz="2400" b="1">
              <a:latin typeface="Times New Roman" panose="02020603050405020304" pitchFamily="18" charset="0"/>
              <a:cs typeface="Times New Roman" panose="02020603050405020304" pitchFamily="18" charset="0"/>
            </a:endParaRPr>
          </a:p>
        </p:txBody>
      </p:sp>
      <p:sp>
        <p:nvSpPr>
          <p:cNvPr id="62" name="object 23">
            <a:extLst>
              <a:ext uri="{FF2B5EF4-FFF2-40B4-BE49-F238E27FC236}">
                <a16:creationId xmlns:a16="http://schemas.microsoft.com/office/drawing/2014/main" id="{EBC287A3-1618-4F92-8A62-FE4879B673E0}"/>
              </a:ext>
            </a:extLst>
          </p:cNvPr>
          <p:cNvSpPr txBox="1"/>
          <p:nvPr/>
        </p:nvSpPr>
        <p:spPr>
          <a:xfrm>
            <a:off x="815573" y="8611140"/>
            <a:ext cx="23430642" cy="384078"/>
          </a:xfrm>
          <a:prstGeom prst="rect">
            <a:avLst/>
          </a:prstGeom>
        </p:spPr>
        <p:txBody>
          <a:bodyPr vert="horz" wrap="square" lIns="0" tIns="14604" rIns="0" bIns="0" rtlCol="0">
            <a:spAutoFit/>
          </a:bodyPr>
          <a:lstStyle/>
          <a:p>
            <a:pPr marL="12700" algn="ctr">
              <a:spcBef>
                <a:spcPts val="115"/>
              </a:spcBef>
            </a:pPr>
            <a:r>
              <a:rPr lang="tr-TR" sz="2400" b="1" spc="20">
                <a:solidFill>
                  <a:srgbClr val="F5F5F9"/>
                </a:solidFill>
                <a:latin typeface="Times New Roman" panose="02020603050405020304" pitchFamily="18" charset="0"/>
                <a:cs typeface="Times New Roman" panose="02020603050405020304" pitchFamily="18" charset="0"/>
              </a:rPr>
              <a:t>Materials &amp; Methods</a:t>
            </a:r>
            <a:endParaRPr sz="2400" b="1">
              <a:latin typeface="Times New Roman" panose="02020603050405020304" pitchFamily="18" charset="0"/>
              <a:cs typeface="Times New Roman" panose="02020603050405020304" pitchFamily="18" charset="0"/>
            </a:endParaRPr>
          </a:p>
        </p:txBody>
      </p:sp>
      <p:sp>
        <p:nvSpPr>
          <p:cNvPr id="63" name="Dikdörtgen: Köşeleri Yuvarlatılmış 62">
            <a:extLst>
              <a:ext uri="{FF2B5EF4-FFF2-40B4-BE49-F238E27FC236}">
                <a16:creationId xmlns:a16="http://schemas.microsoft.com/office/drawing/2014/main" id="{4F53D339-CE45-4FA6-A3B9-8C9EDED780C9}"/>
              </a:ext>
            </a:extLst>
          </p:cNvPr>
          <p:cNvSpPr/>
          <p:nvPr/>
        </p:nvSpPr>
        <p:spPr>
          <a:xfrm>
            <a:off x="956935" y="9235837"/>
            <a:ext cx="23289280" cy="5473551"/>
          </a:xfrm>
          <a:prstGeom prst="round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400" b="1"/>
              <a:t>110</a:t>
            </a:r>
            <a:r>
              <a:rPr lang="en-US" sz="1400" b="1"/>
              <a:t> medical students who do not do sports regularly, average beck depression inventory score 1</a:t>
            </a:r>
            <a:r>
              <a:rPr lang="tr-TR" sz="1400" b="1"/>
              <a:t>7</a:t>
            </a:r>
            <a:r>
              <a:rPr lang="en-US" sz="1400" b="1"/>
              <a:t> points</a:t>
            </a:r>
            <a:endParaRPr lang="tr-TR" sz="1400" b="1"/>
          </a:p>
          <a:p>
            <a:r>
              <a:rPr lang="tr-TR" sz="1400" b="1"/>
              <a:t>110</a:t>
            </a:r>
            <a:r>
              <a:rPr lang="en-US" sz="1400" b="1"/>
              <a:t> medical students doing sports regularly beck depression inventory score average </a:t>
            </a:r>
            <a:br>
              <a:rPr lang="tr-TR" sz="1400" b="1"/>
            </a:br>
            <a:r>
              <a:rPr lang="tr-TR" sz="1400" b="1"/>
              <a:t>9</a:t>
            </a:r>
            <a:r>
              <a:rPr lang="en-US" sz="1400" b="1"/>
              <a:t> points</a:t>
            </a:r>
            <a:endParaRPr lang="tr-TR" sz="1400" b="1" dirty="0"/>
          </a:p>
        </p:txBody>
      </p:sp>
      <p:sp>
        <p:nvSpPr>
          <p:cNvPr id="64" name="Metin kutusu 63">
            <a:extLst>
              <a:ext uri="{FF2B5EF4-FFF2-40B4-BE49-F238E27FC236}">
                <a16:creationId xmlns:a16="http://schemas.microsoft.com/office/drawing/2014/main" id="{DD1BF457-0FDD-418D-9087-229CCD24737A}"/>
              </a:ext>
            </a:extLst>
          </p:cNvPr>
          <p:cNvSpPr txBox="1"/>
          <p:nvPr/>
        </p:nvSpPr>
        <p:spPr>
          <a:xfrm>
            <a:off x="1656811" y="9574681"/>
            <a:ext cx="13871116" cy="3785652"/>
          </a:xfrm>
          <a:prstGeom prst="rect">
            <a:avLst/>
          </a:prstGeom>
          <a:noFill/>
        </p:spPr>
        <p:txBody>
          <a:bodyPr wrap="square" rtlCol="0">
            <a:spAutoFit/>
          </a:bodyPr>
          <a:lstStyle/>
          <a:p>
            <a:r>
              <a:rPr lang="tr-TR" sz="2400">
                <a:latin typeface="Times New Roman" panose="02020603050405020304" pitchFamily="18" charset="0"/>
                <a:cs typeface="Times New Roman" panose="02020603050405020304" pitchFamily="18" charset="0"/>
              </a:rPr>
              <a:t>Study Group: 110 medical students who do regular sports</a:t>
            </a:r>
          </a:p>
          <a:p>
            <a:r>
              <a:rPr lang="tr-TR" sz="2400">
                <a:latin typeface="Times New Roman" panose="02020603050405020304" pitchFamily="18" charset="0"/>
                <a:cs typeface="Times New Roman" panose="02020603050405020304" pitchFamily="18" charset="0"/>
              </a:rPr>
              <a:t>Control Group: 110 medical students who don’t do sports</a:t>
            </a:r>
          </a:p>
          <a:p>
            <a:r>
              <a:rPr lang="tr-TR" sz="2400">
                <a:latin typeface="Times New Roman" panose="02020603050405020304" pitchFamily="18" charset="0"/>
                <a:cs typeface="Times New Roman" panose="02020603050405020304" pitchFamily="18" charset="0"/>
              </a:rPr>
              <a:t>Dependent Variable: Depression symptom level</a:t>
            </a:r>
          </a:p>
          <a:p>
            <a:r>
              <a:rPr lang="tr-TR" sz="2400">
                <a:latin typeface="Times New Roman" panose="02020603050405020304" pitchFamily="18" charset="0"/>
                <a:cs typeface="Times New Roman" panose="02020603050405020304" pitchFamily="18" charset="0"/>
              </a:rPr>
              <a:t>Independent Variable: Sports habit</a:t>
            </a:r>
          </a:p>
          <a:p>
            <a:r>
              <a:rPr lang="tr-TR" sz="2400">
                <a:latin typeface="Times New Roman" panose="02020603050405020304" pitchFamily="18" charset="0"/>
                <a:cs typeface="Times New Roman" panose="02020603050405020304" pitchFamily="18" charset="0"/>
              </a:rPr>
              <a:t>Sociodemographic scale &amp; Beck Depression Scale were applied to students.</a:t>
            </a:r>
            <a:br>
              <a:rPr lang="tr-TR" sz="2400">
                <a:latin typeface="Times New Roman" panose="02020603050405020304" pitchFamily="18" charset="0"/>
                <a:cs typeface="Times New Roman" panose="02020603050405020304" pitchFamily="18" charset="0"/>
              </a:rPr>
            </a:br>
            <a:endParaRPr lang="tr-TR" sz="2400">
              <a:latin typeface="Times New Roman" panose="02020603050405020304" pitchFamily="18" charset="0"/>
              <a:cs typeface="Times New Roman" panose="02020603050405020304" pitchFamily="18" charset="0"/>
            </a:endParaRPr>
          </a:p>
          <a:p>
            <a:r>
              <a:rPr lang="tr-TR" sz="2400">
                <a:latin typeface="Times New Roman" panose="02020603050405020304" pitchFamily="18" charset="0"/>
                <a:cs typeface="Times New Roman" panose="02020603050405020304" pitchFamily="18" charset="0"/>
              </a:rPr>
              <a:t>Power Analysis</a:t>
            </a:r>
            <a:r>
              <a:rPr lang="tr-TR" sz="2400">
                <a:solidFill>
                  <a:schemeClr val="tx1"/>
                </a:solidFill>
                <a:latin typeface="Times New Roman" panose="02020603050405020304" pitchFamily="18" charset="0"/>
                <a:cs typeface="Times New Roman" panose="02020603050405020304" pitchFamily="18" charset="0"/>
              </a:rPr>
              <a:t>: </a:t>
            </a:r>
            <a:r>
              <a:rPr lang="en-US" sz="2400">
                <a:solidFill>
                  <a:schemeClr val="tx1"/>
                </a:solidFill>
                <a:latin typeface="Times New Roman" panose="02020603050405020304" pitchFamily="18" charset="0"/>
                <a:cs typeface="Times New Roman" panose="02020603050405020304" pitchFamily="18" charset="0"/>
              </a:rPr>
              <a:t>When the ratios are taken as 0.43 and 0.25, taking the previous studies as a reference, the sample size was determined as n1 = n2 = 110 n = 220 people in order to obtain 80% power at </a:t>
            </a:r>
            <a:r>
              <a:rPr lang="tr-TR" sz="2400">
                <a:solidFill>
                  <a:schemeClr val="tx1"/>
                </a:solidFill>
                <a:latin typeface="Times New Roman" panose="02020603050405020304" pitchFamily="18" charset="0"/>
                <a:cs typeface="Times New Roman" panose="02020603050405020304" pitchFamily="18" charset="0"/>
              </a:rPr>
              <a:t> </a:t>
            </a:r>
            <a:r>
              <a:rPr lang="en-US" sz="2400">
                <a:solidFill>
                  <a:schemeClr val="tx1"/>
                </a:solidFill>
                <a:latin typeface="Times New Roman" panose="02020603050405020304" pitchFamily="18" charset="0"/>
                <a:cs typeface="Times New Roman" panose="02020603050405020304" pitchFamily="18" charset="0"/>
              </a:rPr>
              <a:t>95% confidence level and α = 0.05 significance level.</a:t>
            </a:r>
            <a:endParaRPr lang="tr-TR" sz="2400">
              <a:solidFill>
                <a:schemeClr val="tx1"/>
              </a:solidFill>
              <a:latin typeface="Times New Roman" panose="02020603050405020304" pitchFamily="18" charset="0"/>
              <a:cs typeface="Times New Roman" panose="02020603050405020304" pitchFamily="18" charset="0"/>
            </a:endParaRPr>
          </a:p>
          <a:p>
            <a:endParaRPr lang="tr-TR" sz="2400">
              <a:latin typeface="Times New Roman" panose="02020603050405020304" pitchFamily="18" charset="0"/>
              <a:cs typeface="Times New Roman" panose="02020603050405020304" pitchFamily="18" charset="0"/>
            </a:endParaRPr>
          </a:p>
        </p:txBody>
      </p:sp>
      <p:sp>
        <p:nvSpPr>
          <p:cNvPr id="65" name="object 6">
            <a:extLst>
              <a:ext uri="{FF2B5EF4-FFF2-40B4-BE49-F238E27FC236}">
                <a16:creationId xmlns:a16="http://schemas.microsoft.com/office/drawing/2014/main" id="{F2C53F15-8CBB-41F3-9E98-4D6A361E534A}"/>
              </a:ext>
            </a:extLst>
          </p:cNvPr>
          <p:cNvSpPr/>
          <p:nvPr/>
        </p:nvSpPr>
        <p:spPr>
          <a:xfrm>
            <a:off x="886254" y="27805951"/>
            <a:ext cx="23430642" cy="645044"/>
          </a:xfrm>
          <a:custGeom>
            <a:avLst/>
            <a:gdLst/>
            <a:ahLst/>
            <a:cxnLst/>
            <a:rect l="l" t="t" r="r" b="b"/>
            <a:pathLst>
              <a:path w="3943985" h="286385">
                <a:moveTo>
                  <a:pt x="3943363" y="286329"/>
                </a:moveTo>
                <a:lnTo>
                  <a:pt x="0" y="286329"/>
                </a:lnTo>
                <a:lnTo>
                  <a:pt x="0" y="0"/>
                </a:lnTo>
                <a:lnTo>
                  <a:pt x="3943363" y="0"/>
                </a:lnTo>
                <a:lnTo>
                  <a:pt x="3943363" y="286329"/>
                </a:lnTo>
                <a:close/>
              </a:path>
            </a:pathLst>
          </a:custGeom>
          <a:solidFill>
            <a:srgbClr val="586EDF"/>
          </a:solidFill>
        </p:spPr>
        <p:txBody>
          <a:bodyPr wrap="square" lIns="0" tIns="0" rIns="0" bIns="0" rtlCol="0"/>
          <a:lstStyle/>
          <a:p>
            <a:endParaRPr/>
          </a:p>
        </p:txBody>
      </p:sp>
      <p:sp>
        <p:nvSpPr>
          <p:cNvPr id="66" name="object 23">
            <a:extLst>
              <a:ext uri="{FF2B5EF4-FFF2-40B4-BE49-F238E27FC236}">
                <a16:creationId xmlns:a16="http://schemas.microsoft.com/office/drawing/2014/main" id="{07439DC9-0FD1-4FB1-AA69-3B6234621AFC}"/>
              </a:ext>
            </a:extLst>
          </p:cNvPr>
          <p:cNvSpPr txBox="1"/>
          <p:nvPr/>
        </p:nvSpPr>
        <p:spPr>
          <a:xfrm>
            <a:off x="733854" y="27965269"/>
            <a:ext cx="23430642" cy="384078"/>
          </a:xfrm>
          <a:prstGeom prst="rect">
            <a:avLst/>
          </a:prstGeom>
        </p:spPr>
        <p:txBody>
          <a:bodyPr vert="horz" wrap="square" lIns="0" tIns="14604" rIns="0" bIns="0" rtlCol="0">
            <a:spAutoFit/>
          </a:bodyPr>
          <a:lstStyle/>
          <a:p>
            <a:pPr marL="12700" algn="ctr">
              <a:spcBef>
                <a:spcPts val="115"/>
              </a:spcBef>
            </a:pPr>
            <a:r>
              <a:rPr lang="tr-TR" sz="2400" b="1" spc="20">
                <a:solidFill>
                  <a:srgbClr val="F5F5F9"/>
                </a:solidFill>
                <a:latin typeface="Times New Roman" panose="02020603050405020304" pitchFamily="18" charset="0"/>
                <a:cs typeface="Times New Roman" panose="02020603050405020304" pitchFamily="18" charset="0"/>
              </a:rPr>
              <a:t>References</a:t>
            </a:r>
            <a:endParaRPr sz="2400" b="1">
              <a:latin typeface="Times New Roman" panose="02020603050405020304" pitchFamily="18" charset="0"/>
              <a:cs typeface="Times New Roman" panose="02020603050405020304" pitchFamily="18" charset="0"/>
            </a:endParaRPr>
          </a:p>
        </p:txBody>
      </p:sp>
      <p:graphicFrame>
        <p:nvGraphicFramePr>
          <p:cNvPr id="67" name="İçerik Yer Tutucusu 6">
            <a:extLst>
              <a:ext uri="{FF2B5EF4-FFF2-40B4-BE49-F238E27FC236}">
                <a16:creationId xmlns:a16="http://schemas.microsoft.com/office/drawing/2014/main" id="{B3CC748D-3C2B-41F7-8969-F08CAF781F78}"/>
              </a:ext>
            </a:extLst>
          </p:cNvPr>
          <p:cNvGraphicFramePr>
            <a:graphicFrameLocks/>
          </p:cNvGraphicFramePr>
          <p:nvPr>
            <p:extLst>
              <p:ext uri="{D42A27DB-BD31-4B8C-83A1-F6EECF244321}">
                <p14:modId xmlns:p14="http://schemas.microsoft.com/office/powerpoint/2010/main" val="411282161"/>
              </p:ext>
            </p:extLst>
          </p:nvPr>
        </p:nvGraphicFramePr>
        <p:xfrm>
          <a:off x="15527927" y="9489693"/>
          <a:ext cx="7740282" cy="468096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68" name="İçerik Yer Tutucusu 7">
            <a:extLst>
              <a:ext uri="{FF2B5EF4-FFF2-40B4-BE49-F238E27FC236}">
                <a16:creationId xmlns:a16="http://schemas.microsoft.com/office/drawing/2014/main" id="{F7C22E74-BC4F-49B3-BF04-A6DC1AAD27F2}"/>
              </a:ext>
            </a:extLst>
          </p:cNvPr>
          <p:cNvGraphicFramePr>
            <a:graphicFrameLocks/>
          </p:cNvGraphicFramePr>
          <p:nvPr>
            <p:extLst>
              <p:ext uri="{D42A27DB-BD31-4B8C-83A1-F6EECF244321}">
                <p14:modId xmlns:p14="http://schemas.microsoft.com/office/powerpoint/2010/main" val="3186224813"/>
              </p:ext>
            </p:extLst>
          </p:nvPr>
        </p:nvGraphicFramePr>
        <p:xfrm>
          <a:off x="5048250" y="17525010"/>
          <a:ext cx="14916149" cy="6176655"/>
        </p:xfrm>
        <a:graphic>
          <a:graphicData uri="http://schemas.openxmlformats.org/drawingml/2006/chart">
            <c:chart xmlns:c="http://schemas.openxmlformats.org/drawingml/2006/chart" xmlns:r="http://schemas.openxmlformats.org/officeDocument/2006/relationships" r:id="rId7"/>
          </a:graphicData>
        </a:graphic>
      </p:graphicFrame>
      <p:sp>
        <p:nvSpPr>
          <p:cNvPr id="70" name="Metin kutusu 69">
            <a:extLst>
              <a:ext uri="{FF2B5EF4-FFF2-40B4-BE49-F238E27FC236}">
                <a16:creationId xmlns:a16="http://schemas.microsoft.com/office/drawing/2014/main" id="{68B59D6D-9B4A-4210-BE40-1F507400A08E}"/>
              </a:ext>
            </a:extLst>
          </p:cNvPr>
          <p:cNvSpPr txBox="1"/>
          <p:nvPr/>
        </p:nvSpPr>
        <p:spPr>
          <a:xfrm>
            <a:off x="1656811" y="16481883"/>
            <a:ext cx="22303380" cy="830997"/>
          </a:xfrm>
          <a:prstGeom prst="rect">
            <a:avLst/>
          </a:prstGeom>
          <a:noFill/>
        </p:spPr>
        <p:txBody>
          <a:bodyPr wrap="square">
            <a:spAutoFit/>
          </a:bodyPr>
          <a:lstStyle/>
          <a:p>
            <a:r>
              <a:rPr lang="tr-TR" sz="2400">
                <a:latin typeface="Times New Roman" panose="02020603050405020304" pitchFamily="18" charset="0"/>
                <a:cs typeface="Times New Roman" panose="02020603050405020304" pitchFamily="18" charset="0"/>
              </a:rPr>
              <a:t>110</a:t>
            </a:r>
            <a:r>
              <a:rPr lang="en-US" sz="2400">
                <a:latin typeface="Times New Roman" panose="02020603050405020304" pitchFamily="18" charset="0"/>
                <a:cs typeface="Times New Roman" panose="02020603050405020304" pitchFamily="18" charset="0"/>
              </a:rPr>
              <a:t> medical students who do not do sports regularly, average beck depression inventory score 1</a:t>
            </a:r>
            <a:r>
              <a:rPr lang="tr-TR" sz="2400">
                <a:latin typeface="Times New Roman" panose="02020603050405020304" pitchFamily="18" charset="0"/>
                <a:cs typeface="Times New Roman" panose="02020603050405020304" pitchFamily="18" charset="0"/>
              </a:rPr>
              <a:t>7</a:t>
            </a:r>
            <a:r>
              <a:rPr lang="en-US" sz="2400">
                <a:latin typeface="Times New Roman" panose="02020603050405020304" pitchFamily="18" charset="0"/>
                <a:cs typeface="Times New Roman" panose="02020603050405020304" pitchFamily="18" charset="0"/>
              </a:rPr>
              <a:t> points</a:t>
            </a:r>
            <a:r>
              <a:rPr lang="tr-TR" sz="2400">
                <a:latin typeface="Times New Roman" panose="02020603050405020304" pitchFamily="18" charset="0"/>
                <a:cs typeface="Times New Roman" panose="02020603050405020304" pitchFamily="18" charset="0"/>
              </a:rPr>
              <a:t>.</a:t>
            </a:r>
          </a:p>
          <a:p>
            <a:r>
              <a:rPr lang="tr-TR" sz="2400">
                <a:latin typeface="Times New Roman" panose="02020603050405020304" pitchFamily="18" charset="0"/>
                <a:cs typeface="Times New Roman" panose="02020603050405020304" pitchFamily="18" charset="0"/>
              </a:rPr>
              <a:t>110</a:t>
            </a:r>
            <a:r>
              <a:rPr lang="en-US" sz="2400">
                <a:latin typeface="Times New Roman" panose="02020603050405020304" pitchFamily="18" charset="0"/>
                <a:cs typeface="Times New Roman" panose="02020603050405020304" pitchFamily="18" charset="0"/>
              </a:rPr>
              <a:t> medical students doing sports regularly beck depression inventory score average </a:t>
            </a:r>
            <a:r>
              <a:rPr lang="tr-TR" sz="2400">
                <a:latin typeface="Times New Roman" panose="02020603050405020304" pitchFamily="18" charset="0"/>
                <a:cs typeface="Times New Roman" panose="02020603050405020304" pitchFamily="18" charset="0"/>
              </a:rPr>
              <a:t>9</a:t>
            </a:r>
            <a:r>
              <a:rPr lang="en-US" sz="2400">
                <a:latin typeface="Times New Roman" panose="02020603050405020304" pitchFamily="18" charset="0"/>
                <a:cs typeface="Times New Roman" panose="02020603050405020304" pitchFamily="18" charset="0"/>
              </a:rPr>
              <a:t> points</a:t>
            </a:r>
            <a:r>
              <a:rPr lang="tr-TR" sz="240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73" name="Metin kutusu 72">
            <a:extLst>
              <a:ext uri="{FF2B5EF4-FFF2-40B4-BE49-F238E27FC236}">
                <a16:creationId xmlns:a16="http://schemas.microsoft.com/office/drawing/2014/main" id="{BFD5C22D-7F2C-4868-825F-9E82E19C3444}"/>
              </a:ext>
            </a:extLst>
          </p:cNvPr>
          <p:cNvSpPr txBox="1"/>
          <p:nvPr/>
        </p:nvSpPr>
        <p:spPr>
          <a:xfrm>
            <a:off x="1375770" y="25845261"/>
            <a:ext cx="20419427" cy="1938992"/>
          </a:xfrm>
          <a:prstGeom prst="rect">
            <a:avLst/>
          </a:prstGeom>
          <a:noFill/>
        </p:spPr>
        <p:txBody>
          <a:bodyPr wrap="square">
            <a:spAutoFit/>
          </a:bodyPr>
          <a:lstStyle/>
          <a:p>
            <a:r>
              <a:rPr lang="tr-TR" sz="2400">
                <a:latin typeface="Times New Roman" panose="02020603050405020304" pitchFamily="18" charset="0"/>
                <a:ea typeface="Calibri" panose="020F0502020204030204" pitchFamily="34" charset="0"/>
                <a:cs typeface="Times New Roman" panose="02020603050405020304" pitchFamily="18" charset="0"/>
              </a:rPr>
              <a:t>        </a:t>
            </a:r>
            <a:r>
              <a:rPr lang="en-US" sz="2400">
                <a:latin typeface="Times New Roman" panose="02020603050405020304" pitchFamily="18" charset="0"/>
                <a:ea typeface="Calibri" panose="020F0502020204030204" pitchFamily="34" charset="0"/>
                <a:cs typeface="Times New Roman" panose="02020603050405020304" pitchFamily="18" charset="0"/>
              </a:rPr>
              <a:t>A significant difference was found between depression scores. It has been observed that students who do regular sports have minimal depression. It was observed that students who do not exercise regularly were on the medium depression scale.</a:t>
            </a:r>
            <a:r>
              <a:rPr lang="en-US" sz="2400" b="1">
                <a:latin typeface="Times New Roman" panose="02020603050405020304" pitchFamily="18" charset="0"/>
                <a:ea typeface="Calibri" panose="020F0502020204030204" pitchFamily="34" charset="0"/>
                <a:cs typeface="Times New Roman" panose="02020603050405020304" pitchFamily="18" charset="0"/>
              </a:rPr>
              <a:t> </a:t>
            </a:r>
            <a:r>
              <a:rPr lang="en-US" sz="2400">
                <a:latin typeface="Times New Roman" panose="02020603050405020304" pitchFamily="18" charset="0"/>
                <a:ea typeface="Calibri" panose="020F0502020204030204" pitchFamily="34" charset="0"/>
                <a:cs typeface="Times New Roman" panose="02020603050405020304" pitchFamily="18" charset="0"/>
              </a:rPr>
              <a:t>According to our findings, it has been found that regular exercise is effective in reducing depression.</a:t>
            </a:r>
            <a:br>
              <a:rPr lang="en-US" sz="2400" b="1">
                <a:latin typeface="Times New Roman" panose="02020603050405020304" pitchFamily="18" charset="0"/>
                <a:ea typeface="Calibri" panose="020F0502020204030204" pitchFamily="34" charset="0"/>
                <a:cs typeface="Times New Roman" panose="02020603050405020304" pitchFamily="18" charset="0"/>
              </a:rPr>
            </a:br>
            <a:endParaRPr lang="tr-TR" sz="2400" b="1">
              <a:latin typeface="Times New Roman" panose="02020603050405020304" pitchFamily="18" charset="0"/>
              <a:cs typeface="Times New Roman" panose="02020603050405020304" pitchFamily="18" charset="0"/>
            </a:endParaRPr>
          </a:p>
          <a:p>
            <a:endParaRPr lang="tr-TR" sz="2400">
              <a:latin typeface="Times New Roman" panose="02020603050405020304" pitchFamily="18" charset="0"/>
              <a:cs typeface="Times New Roman" panose="02020603050405020304" pitchFamily="18" charset="0"/>
            </a:endParaRPr>
          </a:p>
        </p:txBody>
      </p:sp>
      <p:sp>
        <p:nvSpPr>
          <p:cNvPr id="77" name="Dikdörtgen: Köşeleri Yuvarlatılmış 76">
            <a:extLst>
              <a:ext uri="{FF2B5EF4-FFF2-40B4-BE49-F238E27FC236}">
                <a16:creationId xmlns:a16="http://schemas.microsoft.com/office/drawing/2014/main" id="{F3082582-E5BF-46D9-81BE-9DE645197BDD}"/>
              </a:ext>
            </a:extLst>
          </p:cNvPr>
          <p:cNvSpPr/>
          <p:nvPr/>
        </p:nvSpPr>
        <p:spPr>
          <a:xfrm>
            <a:off x="943913" y="28610314"/>
            <a:ext cx="23289280" cy="3035168"/>
          </a:xfrm>
          <a:prstGeom prst="roundRect">
            <a:avLst/>
          </a:prstGeom>
          <a:solidFill>
            <a:schemeClr val="bg1"/>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1400" b="1"/>
              <a:t>110</a:t>
            </a:r>
            <a:r>
              <a:rPr lang="en-US" sz="1400" b="1"/>
              <a:t> medical students who do not do sports regularly, average beck depression inventory score 1</a:t>
            </a:r>
            <a:r>
              <a:rPr lang="tr-TR" sz="1400" b="1"/>
              <a:t>7</a:t>
            </a:r>
            <a:r>
              <a:rPr lang="en-US" sz="1400" b="1"/>
              <a:t> points</a:t>
            </a:r>
            <a:endParaRPr lang="tr-TR" sz="1400" b="1"/>
          </a:p>
          <a:p>
            <a:r>
              <a:rPr lang="tr-TR" sz="1400" b="1"/>
              <a:t>110</a:t>
            </a:r>
            <a:r>
              <a:rPr lang="en-US" sz="1400" b="1"/>
              <a:t> medical students doing sports regularly beck depression inventory score average </a:t>
            </a:r>
            <a:br>
              <a:rPr lang="tr-TR" sz="1400" b="1"/>
            </a:br>
            <a:r>
              <a:rPr lang="tr-TR" sz="1400" b="1"/>
              <a:t>9</a:t>
            </a:r>
            <a:r>
              <a:rPr lang="en-US" sz="1400" b="1"/>
              <a:t> points</a:t>
            </a:r>
            <a:endParaRPr lang="tr-TR" sz="1400" b="1" dirty="0"/>
          </a:p>
        </p:txBody>
      </p:sp>
      <p:sp>
        <p:nvSpPr>
          <p:cNvPr id="78" name="İçerik Yer Tutucusu 2">
            <a:extLst>
              <a:ext uri="{FF2B5EF4-FFF2-40B4-BE49-F238E27FC236}">
                <a16:creationId xmlns:a16="http://schemas.microsoft.com/office/drawing/2014/main" id="{D9F390FD-182E-44AD-9C8B-81923E76E995}"/>
              </a:ext>
            </a:extLst>
          </p:cNvPr>
          <p:cNvSpPr txBox="1">
            <a:spLocks/>
          </p:cNvSpPr>
          <p:nvPr/>
        </p:nvSpPr>
        <p:spPr>
          <a:xfrm>
            <a:off x="1375770" y="28842381"/>
            <a:ext cx="22701785" cy="4457700"/>
          </a:xfrm>
          <a:prstGeom prst="rect">
            <a:avLst/>
          </a:prstGeom>
        </p:spPr>
        <p:txBody>
          <a:bodyPr rtlCol="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5720"/>
            <a:endParaRPr lang="en-US" sz="2400">
              <a:solidFill>
                <a:srgbClr val="222222"/>
              </a:solidFill>
              <a:latin typeface="Times New Roman" panose="02020603050405020304" pitchFamily="18" charset="0"/>
              <a:cs typeface="Times New Roman" panose="02020603050405020304" pitchFamily="18" charset="0"/>
            </a:endParaRPr>
          </a:p>
          <a:p>
            <a:pPr marL="342900" indent="-342900">
              <a:lnSpc>
                <a:spcPct val="107000"/>
              </a:lnSpc>
              <a:buFont typeface="+mj-lt"/>
              <a:buAutoNum type="arabicPeriod"/>
            </a:pPr>
            <a:r>
              <a:rPr lang="tr-TR" sz="2400" i="1">
                <a:latin typeface="Times New Roman" panose="02020603050405020304" pitchFamily="18" charset="0"/>
                <a:ea typeface="Calibri" panose="020F0502020204030204" pitchFamily="34" charset="0"/>
                <a:cs typeface="Times New Roman" panose="02020603050405020304" pitchFamily="18" charset="0"/>
              </a:rPr>
              <a:t>Brundtland, G. H. Mental health in the 21st century. Bulletin of the World Health Organization 2000.</a:t>
            </a:r>
            <a:endParaRPr lang="tr-TR" sz="240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tr-TR" sz="2400" i="1">
                <a:latin typeface="Times New Roman" panose="02020603050405020304" pitchFamily="18" charset="0"/>
                <a:ea typeface="Calibri" panose="020F0502020204030204" pitchFamily="34" charset="0"/>
                <a:cs typeface="Times New Roman" panose="02020603050405020304" pitchFamily="18" charset="0"/>
              </a:rPr>
              <a:t>Erol N, Kılıç C, Ulusoy M ve ark. Türkiye Ruh Sağlığı Profili Raporu. Ankara, T.C. Sağlık Bakanlığı Temel Sağlık Hizmetleri Genel Müdürlüğü 1998.</a:t>
            </a:r>
            <a:endParaRPr lang="tr-TR" sz="240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tr-TR" sz="2400" i="1">
                <a:latin typeface="Times New Roman" panose="02020603050405020304" pitchFamily="18" charset="0"/>
                <a:ea typeface="Calibri" panose="020F0502020204030204" pitchFamily="34" charset="0"/>
                <a:cs typeface="Times New Roman" panose="02020603050405020304" pitchFamily="18" charset="0"/>
              </a:rPr>
              <a:t>Dr. Mine KAYA, Dr. Metin GENÇ, Tıp Fakültesi ve Sağlık Yüksekokulu Öğrencilerinde Depresif Belir  Yaygınlığı, Stresle Başaçıkma Tarzları ve Etkileyen Faktörler 2007, 18(2):137-146</a:t>
            </a:r>
            <a:endParaRPr lang="tr-TR" sz="2400">
              <a:latin typeface="Times New Roman" panose="02020603050405020304" pitchFamily="18" charset="0"/>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tr-TR" sz="2400" i="1">
                <a:latin typeface="Times New Roman" panose="02020603050405020304" pitchFamily="18" charset="0"/>
                <a:ea typeface="Calibri" panose="020F0502020204030204" pitchFamily="34" charset="0"/>
                <a:cs typeface="Times New Roman" panose="02020603050405020304" pitchFamily="18" charset="0"/>
              </a:rPr>
              <a:t>Byrne A, Byrne DG. The effect of exercise on depression, anxiety and other mood states-A review. J Psychosom Res 1993; 37:565-574.   </a:t>
            </a:r>
            <a:endParaRPr lang="tr-TR" sz="2400">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551</Words>
  <Application>Microsoft Office PowerPoint</Application>
  <PresentationFormat>Özel</PresentationFormat>
  <Paragraphs>33</Paragraphs>
  <Slides>1</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vt:i4>
      </vt:variant>
    </vt:vector>
  </HeadingPairs>
  <TitlesOfParts>
    <vt:vector size="4" baseType="lpstr">
      <vt:lpstr>Arial</vt:lpstr>
      <vt:lpstr>Times New Roman</vt:lpstr>
      <vt:lpstr>Default Design</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furkan üstün</dc:creator>
  <cp:lastModifiedBy>Muhammed Furkan ustun</cp:lastModifiedBy>
  <cp:revision>12</cp:revision>
  <dcterms:modified xsi:type="dcterms:W3CDTF">2021-06-02T01:44:48Z</dcterms:modified>
</cp:coreProperties>
</file>